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2" r:id="rId3"/>
    <p:sldId id="260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9" r:id="rId16"/>
    <p:sldId id="280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7F22"/>
    <a:srgbClr val="FFF8E4"/>
    <a:srgbClr val="7A9741"/>
    <a:srgbClr val="DEE0BB"/>
    <a:srgbClr val="4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4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>
            <a:extLst>
              <a:ext uri="{FF2B5EF4-FFF2-40B4-BE49-F238E27FC236}">
                <a16:creationId xmlns:a16="http://schemas.microsoft.com/office/drawing/2014/main" id="{FF67C024-9CBA-4E90-9C25-E19A2ABAFA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5C61CAB5-D7E1-4E5D-9895-8D1610E4BD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36FB8-2638-451A-8907-08EE3F3AA2C7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3C728525-8EC6-471D-BE2B-EB855F25C6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AAA63-4F96-466A-A750-AA4A8F48310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75895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9EA08-99B2-4DF1-A8EF-6815D133BD6E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93E45-EBCA-43C5-A568-95706B838B52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2472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93E45-EBCA-43C5-A568-95706B838B52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43056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E628DF2D-DF55-4C80-9E35-65CC0226C247}"/>
              </a:ext>
            </a:extLst>
          </p:cNvPr>
          <p:cNvSpPr/>
          <p:nvPr userDrawn="1"/>
        </p:nvSpPr>
        <p:spPr>
          <a:xfrm>
            <a:off x="259395" y="120580"/>
            <a:ext cx="11963085" cy="6737420"/>
          </a:xfrm>
          <a:prstGeom prst="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uk-UA" dirty="0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 dirty="0"/>
          </a:p>
        </p:txBody>
      </p:sp>
      <p:sp>
        <p:nvSpPr>
          <p:cNvPr id="8" name="Прямокутний трикутник 7">
            <a:extLst>
              <a:ext uri="{FF2B5EF4-FFF2-40B4-BE49-F238E27FC236}">
                <a16:creationId xmlns:a16="http://schemas.microsoft.com/office/drawing/2014/main" id="{5BC437C8-4629-4CCA-A214-CC92E112E46E}"/>
              </a:ext>
            </a:extLst>
          </p:cNvPr>
          <p:cNvSpPr/>
          <p:nvPr userDrawn="1"/>
        </p:nvSpPr>
        <p:spPr>
          <a:xfrm rot="5400000" flipV="1">
            <a:off x="8644552" y="-1288468"/>
            <a:ext cx="1377043" cy="5778815"/>
          </a:xfrm>
          <a:prstGeom prst="rtTriangle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рямокутний трикутник 8">
            <a:extLst>
              <a:ext uri="{FF2B5EF4-FFF2-40B4-BE49-F238E27FC236}">
                <a16:creationId xmlns:a16="http://schemas.microsoft.com/office/drawing/2014/main" id="{19A3EA72-91E8-4078-B26D-0D4AFC9124B2}"/>
              </a:ext>
            </a:extLst>
          </p:cNvPr>
          <p:cNvSpPr/>
          <p:nvPr userDrawn="1"/>
        </p:nvSpPr>
        <p:spPr>
          <a:xfrm rot="5400000">
            <a:off x="4330769" y="-2961148"/>
            <a:ext cx="1377044" cy="9124180"/>
          </a:xfrm>
          <a:prstGeom prst="rtTriangle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кутний трикутник 9">
            <a:extLst>
              <a:ext uri="{FF2B5EF4-FFF2-40B4-BE49-F238E27FC236}">
                <a16:creationId xmlns:a16="http://schemas.microsoft.com/office/drawing/2014/main" id="{333B10A7-B00D-4688-859C-C842626C6383}"/>
              </a:ext>
            </a:extLst>
          </p:cNvPr>
          <p:cNvSpPr/>
          <p:nvPr userDrawn="1"/>
        </p:nvSpPr>
        <p:spPr>
          <a:xfrm rot="5400000" flipV="1">
            <a:off x="8652172" y="-1512911"/>
            <a:ext cx="1377043" cy="5763574"/>
          </a:xfrm>
          <a:prstGeom prst="rtTriangle">
            <a:avLst/>
          </a:prstGeom>
          <a:solidFill>
            <a:srgbClr val="DEE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кутний трикутник 10">
            <a:extLst>
              <a:ext uri="{FF2B5EF4-FFF2-40B4-BE49-F238E27FC236}">
                <a16:creationId xmlns:a16="http://schemas.microsoft.com/office/drawing/2014/main" id="{7BB84A3F-0EBE-4093-89BE-512A0EA134B6}"/>
              </a:ext>
            </a:extLst>
          </p:cNvPr>
          <p:cNvSpPr/>
          <p:nvPr userDrawn="1"/>
        </p:nvSpPr>
        <p:spPr>
          <a:xfrm rot="5400000">
            <a:off x="4338389" y="-3200832"/>
            <a:ext cx="1377043" cy="9139420"/>
          </a:xfrm>
          <a:prstGeom prst="rtTriangle">
            <a:avLst/>
          </a:prstGeom>
          <a:solidFill>
            <a:srgbClr val="DEE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кутник 13">
            <a:extLst>
              <a:ext uri="{FF2B5EF4-FFF2-40B4-BE49-F238E27FC236}">
                <a16:creationId xmlns:a16="http://schemas.microsoft.com/office/drawing/2014/main" id="{C1E5EE24-AF87-4434-8FCC-C688D9C550AE}"/>
              </a:ext>
            </a:extLst>
          </p:cNvPr>
          <p:cNvSpPr/>
          <p:nvPr userDrawn="1"/>
        </p:nvSpPr>
        <p:spPr>
          <a:xfrm>
            <a:off x="457200" y="0"/>
            <a:ext cx="11765281" cy="680351"/>
          </a:xfrm>
          <a:prstGeom prst="rect">
            <a:avLst/>
          </a:prstGeom>
          <a:solidFill>
            <a:srgbClr val="DEE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49F028F-3E0E-404C-92A5-FB7CF7C67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152" y="3429000"/>
            <a:ext cx="4917328" cy="350759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9464AF5-7768-43FC-9D7B-4287CF35E9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8007" y="-32124"/>
            <a:ext cx="4917328" cy="35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34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03799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8865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3158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505BDEA4-A3A8-441E-83F0-F4DB57B44396}"/>
              </a:ext>
            </a:extLst>
          </p:cNvPr>
          <p:cNvSpPr/>
          <p:nvPr userDrawn="1"/>
        </p:nvSpPr>
        <p:spPr>
          <a:xfrm>
            <a:off x="11292840" y="0"/>
            <a:ext cx="914400" cy="6879318"/>
          </a:xfrm>
          <a:prstGeom prst="rect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50915DD-D7A6-4A1D-A12C-E5C0692603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152" y="3429000"/>
            <a:ext cx="4917328" cy="3507596"/>
          </a:xfrm>
          <a:prstGeom prst="rect">
            <a:avLst/>
          </a:prstGeom>
        </p:spPr>
      </p:pic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B59C1428-C523-4355-8E94-6C89D97FB3EF}"/>
              </a:ext>
            </a:extLst>
          </p:cNvPr>
          <p:cNvSpPr/>
          <p:nvPr userDrawn="1"/>
        </p:nvSpPr>
        <p:spPr>
          <a:xfrm>
            <a:off x="0" y="336736"/>
            <a:ext cx="11292840" cy="6547912"/>
          </a:xfrm>
          <a:prstGeom prst="rect">
            <a:avLst/>
          </a:prstGeom>
          <a:solidFill>
            <a:srgbClr val="FFF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кутний трикутник 6">
            <a:extLst>
              <a:ext uri="{FF2B5EF4-FFF2-40B4-BE49-F238E27FC236}">
                <a16:creationId xmlns:a16="http://schemas.microsoft.com/office/drawing/2014/main" id="{465290E6-6B68-42B2-B414-401BDD40DBAD}"/>
              </a:ext>
            </a:extLst>
          </p:cNvPr>
          <p:cNvSpPr/>
          <p:nvPr userDrawn="1"/>
        </p:nvSpPr>
        <p:spPr>
          <a:xfrm rot="5400000">
            <a:off x="3870504" y="-3106200"/>
            <a:ext cx="1377044" cy="9148533"/>
          </a:xfrm>
          <a:prstGeom prst="rtTriangle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рямокутний трикутник 8">
            <a:extLst>
              <a:ext uri="{FF2B5EF4-FFF2-40B4-BE49-F238E27FC236}">
                <a16:creationId xmlns:a16="http://schemas.microsoft.com/office/drawing/2014/main" id="{F6144E54-892F-41D5-B13B-BD29C6972516}"/>
              </a:ext>
            </a:extLst>
          </p:cNvPr>
          <p:cNvSpPr/>
          <p:nvPr userDrawn="1"/>
        </p:nvSpPr>
        <p:spPr>
          <a:xfrm rot="5400000" flipV="1">
            <a:off x="7741631" y="-1383962"/>
            <a:ext cx="1377043" cy="5725378"/>
          </a:xfrm>
          <a:prstGeom prst="rtTriangle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кутний трикутник 9">
            <a:extLst>
              <a:ext uri="{FF2B5EF4-FFF2-40B4-BE49-F238E27FC236}">
                <a16:creationId xmlns:a16="http://schemas.microsoft.com/office/drawing/2014/main" id="{46AEBB28-D568-4B1D-8A83-C85E03A8A419}"/>
              </a:ext>
            </a:extLst>
          </p:cNvPr>
          <p:cNvSpPr/>
          <p:nvPr userDrawn="1"/>
        </p:nvSpPr>
        <p:spPr>
          <a:xfrm rot="5400000" flipV="1">
            <a:off x="7749250" y="-1608406"/>
            <a:ext cx="1377043" cy="5710138"/>
          </a:xfrm>
          <a:prstGeom prst="rtTriangle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й трикутник 7">
            <a:extLst>
              <a:ext uri="{FF2B5EF4-FFF2-40B4-BE49-F238E27FC236}">
                <a16:creationId xmlns:a16="http://schemas.microsoft.com/office/drawing/2014/main" id="{79709519-CD2B-482D-96B7-69D8AAD4CFA0}"/>
              </a:ext>
            </a:extLst>
          </p:cNvPr>
          <p:cNvSpPr/>
          <p:nvPr userDrawn="1"/>
        </p:nvSpPr>
        <p:spPr>
          <a:xfrm rot="5400000">
            <a:off x="3878146" y="-3345904"/>
            <a:ext cx="1377043" cy="9163816"/>
          </a:xfrm>
          <a:prstGeom prst="rtTriangle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0D5F6746-E182-428C-B569-019F338776B7}"/>
              </a:ext>
            </a:extLst>
          </p:cNvPr>
          <p:cNvSpPr/>
          <p:nvPr userDrawn="1"/>
        </p:nvSpPr>
        <p:spPr>
          <a:xfrm>
            <a:off x="0" y="0"/>
            <a:ext cx="11323322" cy="558140"/>
          </a:xfrm>
          <a:prstGeom prst="rect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3046" y="336736"/>
            <a:ext cx="10321466" cy="894188"/>
          </a:xfrm>
        </p:spPr>
        <p:txBody>
          <a:bodyPr/>
          <a:lstStyle>
            <a:lvl1pPr>
              <a:defRPr>
                <a:solidFill>
                  <a:srgbClr val="FFF8E4"/>
                </a:solidFill>
              </a:defRPr>
            </a:lvl1pPr>
          </a:lstStyle>
          <a:p>
            <a:r>
              <a:rPr lang="uk-UA" dirty="0"/>
              <a:t>Заголовок</a:t>
            </a:r>
            <a:endParaRPr lang="en-US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5C5FD2E-E78B-44D0-ADF8-2821DDDFB1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94778" y="699536"/>
            <a:ext cx="4917328" cy="3507596"/>
          </a:xfrm>
          <a:prstGeom prst="rect">
            <a:avLst/>
          </a:prstGeom>
        </p:spPr>
      </p:pic>
      <p:sp>
        <p:nvSpPr>
          <p:cNvPr id="4" name="Кнопка дії: повернення 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822B2205-62B0-4A2F-A6FE-B3C033C7C13A}"/>
              </a:ext>
            </a:extLst>
          </p:cNvPr>
          <p:cNvSpPr/>
          <p:nvPr userDrawn="1"/>
        </p:nvSpPr>
        <p:spPr>
          <a:xfrm>
            <a:off x="10714081" y="6323264"/>
            <a:ext cx="396000" cy="396000"/>
          </a:xfrm>
          <a:prstGeom prst="actionButtonReturn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Кнопка дії: на домашню сторінку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AF70DEE-860D-4B21-ABE3-237E01651B0B}"/>
              </a:ext>
            </a:extLst>
          </p:cNvPr>
          <p:cNvSpPr/>
          <p:nvPr userDrawn="1"/>
        </p:nvSpPr>
        <p:spPr>
          <a:xfrm>
            <a:off x="10092348" y="6323264"/>
            <a:ext cx="396000" cy="396000"/>
          </a:xfrm>
          <a:prstGeom prst="actionButtonHome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5690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505BDEA4-A3A8-441E-83F0-F4DB57B44396}"/>
              </a:ext>
            </a:extLst>
          </p:cNvPr>
          <p:cNvSpPr/>
          <p:nvPr userDrawn="1"/>
        </p:nvSpPr>
        <p:spPr>
          <a:xfrm>
            <a:off x="11292840" y="0"/>
            <a:ext cx="914400" cy="6879318"/>
          </a:xfrm>
          <a:prstGeom prst="rect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50915DD-D7A6-4A1D-A12C-E5C0692603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152" y="3429000"/>
            <a:ext cx="4917328" cy="3507596"/>
          </a:xfrm>
          <a:prstGeom prst="rect">
            <a:avLst/>
          </a:prstGeom>
        </p:spPr>
      </p:pic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B59C1428-C523-4355-8E94-6C89D97FB3EF}"/>
              </a:ext>
            </a:extLst>
          </p:cNvPr>
          <p:cNvSpPr/>
          <p:nvPr userDrawn="1"/>
        </p:nvSpPr>
        <p:spPr>
          <a:xfrm>
            <a:off x="0" y="336736"/>
            <a:ext cx="11292840" cy="6547912"/>
          </a:xfrm>
          <a:prstGeom prst="rect">
            <a:avLst/>
          </a:prstGeom>
          <a:solidFill>
            <a:srgbClr val="FFF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кутний трикутник 6">
            <a:extLst>
              <a:ext uri="{FF2B5EF4-FFF2-40B4-BE49-F238E27FC236}">
                <a16:creationId xmlns:a16="http://schemas.microsoft.com/office/drawing/2014/main" id="{465290E6-6B68-42B2-B414-401BDD40DBAD}"/>
              </a:ext>
            </a:extLst>
          </p:cNvPr>
          <p:cNvSpPr/>
          <p:nvPr userDrawn="1"/>
        </p:nvSpPr>
        <p:spPr>
          <a:xfrm rot="5400000">
            <a:off x="3870504" y="-3106200"/>
            <a:ext cx="1377044" cy="9148533"/>
          </a:xfrm>
          <a:prstGeom prst="rtTriangle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рямокутний трикутник 8">
            <a:extLst>
              <a:ext uri="{FF2B5EF4-FFF2-40B4-BE49-F238E27FC236}">
                <a16:creationId xmlns:a16="http://schemas.microsoft.com/office/drawing/2014/main" id="{F6144E54-892F-41D5-B13B-BD29C6972516}"/>
              </a:ext>
            </a:extLst>
          </p:cNvPr>
          <p:cNvSpPr/>
          <p:nvPr userDrawn="1"/>
        </p:nvSpPr>
        <p:spPr>
          <a:xfrm rot="5400000" flipV="1">
            <a:off x="7741631" y="-1383962"/>
            <a:ext cx="1377043" cy="5725378"/>
          </a:xfrm>
          <a:prstGeom prst="rtTriangle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кутний трикутник 9">
            <a:extLst>
              <a:ext uri="{FF2B5EF4-FFF2-40B4-BE49-F238E27FC236}">
                <a16:creationId xmlns:a16="http://schemas.microsoft.com/office/drawing/2014/main" id="{46AEBB28-D568-4B1D-8A83-C85E03A8A419}"/>
              </a:ext>
            </a:extLst>
          </p:cNvPr>
          <p:cNvSpPr/>
          <p:nvPr userDrawn="1"/>
        </p:nvSpPr>
        <p:spPr>
          <a:xfrm rot="5400000" flipV="1">
            <a:off x="7749250" y="-1608406"/>
            <a:ext cx="1377043" cy="5710138"/>
          </a:xfrm>
          <a:prstGeom prst="rtTriangle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кутний трикутник 7">
            <a:extLst>
              <a:ext uri="{FF2B5EF4-FFF2-40B4-BE49-F238E27FC236}">
                <a16:creationId xmlns:a16="http://schemas.microsoft.com/office/drawing/2014/main" id="{79709519-CD2B-482D-96B7-69D8AAD4CFA0}"/>
              </a:ext>
            </a:extLst>
          </p:cNvPr>
          <p:cNvSpPr/>
          <p:nvPr userDrawn="1"/>
        </p:nvSpPr>
        <p:spPr>
          <a:xfrm rot="5400000">
            <a:off x="3878146" y="-3345904"/>
            <a:ext cx="1377043" cy="9163816"/>
          </a:xfrm>
          <a:prstGeom prst="rtTriangle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0D5F6746-E182-428C-B569-019F338776B7}"/>
              </a:ext>
            </a:extLst>
          </p:cNvPr>
          <p:cNvSpPr/>
          <p:nvPr userDrawn="1"/>
        </p:nvSpPr>
        <p:spPr>
          <a:xfrm>
            <a:off x="0" y="0"/>
            <a:ext cx="11323322" cy="558140"/>
          </a:xfrm>
          <a:prstGeom prst="rect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3046" y="336736"/>
            <a:ext cx="10321466" cy="894188"/>
          </a:xfrm>
        </p:spPr>
        <p:txBody>
          <a:bodyPr/>
          <a:lstStyle>
            <a:lvl1pPr>
              <a:defRPr>
                <a:solidFill>
                  <a:srgbClr val="FFF8E4"/>
                </a:solidFill>
              </a:defRPr>
            </a:lvl1pPr>
          </a:lstStyle>
          <a:p>
            <a:r>
              <a:rPr lang="uk-UA" dirty="0"/>
              <a:t>Заголовок</a:t>
            </a:r>
            <a:endParaRPr lang="en-US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5C5FD2E-E78B-44D0-ADF8-2821DDDFB1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94778" y="699536"/>
            <a:ext cx="4917328" cy="3507596"/>
          </a:xfrm>
          <a:prstGeom prst="rect">
            <a:avLst/>
          </a:prstGeom>
        </p:spPr>
      </p:pic>
      <p:sp>
        <p:nvSpPr>
          <p:cNvPr id="4" name="Кнопка дії: повернення 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822B2205-62B0-4A2F-A6FE-B3C033C7C13A}"/>
              </a:ext>
            </a:extLst>
          </p:cNvPr>
          <p:cNvSpPr/>
          <p:nvPr userDrawn="1"/>
        </p:nvSpPr>
        <p:spPr>
          <a:xfrm>
            <a:off x="10714081" y="6323264"/>
            <a:ext cx="396000" cy="396000"/>
          </a:xfrm>
          <a:prstGeom prst="actionButtonReturn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Кнопка дії: перейти далі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3C679A4-3576-47AC-8B04-C1AC5D38EF89}"/>
              </a:ext>
            </a:extLst>
          </p:cNvPr>
          <p:cNvSpPr/>
          <p:nvPr userDrawn="1"/>
        </p:nvSpPr>
        <p:spPr>
          <a:xfrm>
            <a:off x="10119925" y="6323264"/>
            <a:ext cx="396000" cy="396000"/>
          </a:xfrm>
          <a:prstGeom prst="actionButtonForwardNex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227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кутник 17">
            <a:extLst>
              <a:ext uri="{FF2B5EF4-FFF2-40B4-BE49-F238E27FC236}">
                <a16:creationId xmlns:a16="http://schemas.microsoft.com/office/drawing/2014/main" id="{670F4E28-FF24-4C22-95C7-B44C689EFC9E}"/>
              </a:ext>
            </a:extLst>
          </p:cNvPr>
          <p:cNvSpPr/>
          <p:nvPr userDrawn="1"/>
        </p:nvSpPr>
        <p:spPr>
          <a:xfrm>
            <a:off x="0" y="336736"/>
            <a:ext cx="11323322" cy="6547912"/>
          </a:xfrm>
          <a:prstGeom prst="rect">
            <a:avLst/>
          </a:prstGeom>
          <a:solidFill>
            <a:srgbClr val="FFF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1824" y="1978152"/>
            <a:ext cx="9418320" cy="305995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solidFill>
                  <a:srgbClr val="440000"/>
                </a:solidFill>
              </a:defRPr>
            </a:lvl1pPr>
          </a:lstStyle>
          <a:p>
            <a:r>
              <a:rPr lang="uk-UA" dirty="0"/>
              <a:t>Зразок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79318"/>
          </a:xfrm>
          <a:prstGeom prst="rect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Прямокутний трикутник 11">
            <a:extLst>
              <a:ext uri="{FF2B5EF4-FFF2-40B4-BE49-F238E27FC236}">
                <a16:creationId xmlns:a16="http://schemas.microsoft.com/office/drawing/2014/main" id="{12E4FAEE-544D-4842-B677-1FA0DBBF4104}"/>
              </a:ext>
            </a:extLst>
          </p:cNvPr>
          <p:cNvSpPr/>
          <p:nvPr userDrawn="1"/>
        </p:nvSpPr>
        <p:spPr>
          <a:xfrm rot="5400000">
            <a:off x="3885746" y="-3139850"/>
            <a:ext cx="1377044" cy="9148533"/>
          </a:xfrm>
          <a:prstGeom prst="rtTriangle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Прямокутний трикутник 12">
            <a:extLst>
              <a:ext uri="{FF2B5EF4-FFF2-40B4-BE49-F238E27FC236}">
                <a16:creationId xmlns:a16="http://schemas.microsoft.com/office/drawing/2014/main" id="{3B785F8E-061E-4750-B5FD-CFF562EE013A}"/>
              </a:ext>
            </a:extLst>
          </p:cNvPr>
          <p:cNvSpPr/>
          <p:nvPr userDrawn="1"/>
        </p:nvSpPr>
        <p:spPr>
          <a:xfrm rot="5400000" flipV="1">
            <a:off x="7749252" y="-1409990"/>
            <a:ext cx="1377043" cy="5710136"/>
          </a:xfrm>
          <a:prstGeom prst="rtTriangle">
            <a:avLst/>
          </a:prstGeom>
          <a:solidFill>
            <a:srgbClr val="7A9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кутний трикутник 13">
            <a:extLst>
              <a:ext uri="{FF2B5EF4-FFF2-40B4-BE49-F238E27FC236}">
                <a16:creationId xmlns:a16="http://schemas.microsoft.com/office/drawing/2014/main" id="{3E399C5A-4D31-4DB0-942B-84D66DD793D9}"/>
              </a:ext>
            </a:extLst>
          </p:cNvPr>
          <p:cNvSpPr/>
          <p:nvPr userDrawn="1"/>
        </p:nvSpPr>
        <p:spPr>
          <a:xfrm rot="5400000" flipV="1">
            <a:off x="7772112" y="-1649677"/>
            <a:ext cx="1377043" cy="5725378"/>
          </a:xfrm>
          <a:prstGeom prst="rtTriangle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5" name="Прямокутний трикутник 14">
            <a:extLst>
              <a:ext uri="{FF2B5EF4-FFF2-40B4-BE49-F238E27FC236}">
                <a16:creationId xmlns:a16="http://schemas.microsoft.com/office/drawing/2014/main" id="{D0669411-7010-45E3-8512-40F5B6572E7A}"/>
              </a:ext>
            </a:extLst>
          </p:cNvPr>
          <p:cNvSpPr/>
          <p:nvPr userDrawn="1"/>
        </p:nvSpPr>
        <p:spPr>
          <a:xfrm rot="5400000">
            <a:off x="3893388" y="-3379554"/>
            <a:ext cx="1377043" cy="9163816"/>
          </a:xfrm>
          <a:prstGeom prst="rtTriangle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DD248C85-CC05-473C-9D82-81230B67170C}"/>
              </a:ext>
            </a:extLst>
          </p:cNvPr>
          <p:cNvSpPr/>
          <p:nvPr userDrawn="1"/>
        </p:nvSpPr>
        <p:spPr>
          <a:xfrm>
            <a:off x="1" y="-33650"/>
            <a:ext cx="11323322" cy="558140"/>
          </a:xfrm>
          <a:prstGeom prst="rect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46D43398-8DB5-468C-9629-94E89BE2AEE2}"/>
              </a:ext>
            </a:extLst>
          </p:cNvPr>
          <p:cNvSpPr/>
          <p:nvPr userDrawn="1"/>
        </p:nvSpPr>
        <p:spPr>
          <a:xfrm>
            <a:off x="11270226" y="0"/>
            <a:ext cx="937014" cy="6879318"/>
          </a:xfrm>
          <a:prstGeom prst="rect">
            <a:avLst/>
          </a:prstGeom>
          <a:solidFill>
            <a:srgbClr val="627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aseline="-250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362BB67-5F1F-4B0F-85C2-FE29E04C23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5282" y="-78596"/>
            <a:ext cx="4917328" cy="350759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4CFA199-B5C3-4775-87D9-14910DBB0F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152" y="3429000"/>
            <a:ext cx="4917328" cy="35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21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8069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92462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18409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4563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1613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BD7828C-1B57-4347-AB47-118D9A5648F2}" type="datetimeFigureOut">
              <a:rPr lang="uk-UA" smtClean="0"/>
              <a:t>14.06.2024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E34DBB2-8431-48F8-8E66-6C4E89B22AA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81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3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11.jp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" Target="slide5.xml"/><Relationship Id="rId7" Type="http://schemas.openxmlformats.org/officeDocument/2006/relationships/image" Target="../media/image11.jp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6.xml"/><Relationship Id="rId4" Type="http://schemas.openxmlformats.org/officeDocument/2006/relationships/slide" Target="slide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" Target="slide5.xml"/><Relationship Id="rId7" Type="http://schemas.openxmlformats.org/officeDocument/2006/relationships/image" Target="../media/image11.jp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6.xml"/><Relationship Id="rId4" Type="http://schemas.openxmlformats.org/officeDocument/2006/relationships/slide" Target="slide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" Target="slide5.xml"/><Relationship Id="rId7" Type="http://schemas.openxmlformats.org/officeDocument/2006/relationships/image" Target="../media/image11.jp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6.xml"/><Relationship Id="rId4" Type="http://schemas.openxmlformats.org/officeDocument/2006/relationships/slide" Target="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web.com/computers/pc-motherboard-2.htm#one" TargetMode="External"/><Relationship Id="rId2" Type="http://schemas.openxmlformats.org/officeDocument/2006/relationships/hyperlink" Target="https://www.lenovo.com/us/en/glossary/what-does-a-motherboard-do/?orgRef=https%253A%252F%252Fwww.google.com%252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gpt.com/" TargetMode="External"/><Relationship Id="rId4" Type="http://schemas.openxmlformats.org/officeDocument/2006/relationships/hyperlink" Target="https://www.techtarget.com/whatis/definition/BIOS-basic-input-output-syste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3.jpg"/><Relationship Id="rId7" Type="http://schemas.openxmlformats.org/officeDocument/2006/relationships/slide" Target="slide6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3.xml"/><Relationship Id="rId10" Type="http://schemas.openxmlformats.org/officeDocument/2006/relationships/slide" Target="slide12.xml"/><Relationship Id="rId4" Type="http://schemas.openxmlformats.org/officeDocument/2006/relationships/image" Target="../media/image5.jpg"/><Relationship Id="rId9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slide" Target="slide11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6.xml"/><Relationship Id="rId4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B33347-C49A-4885-8B49-811B3C555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/>
              <a:t>Принцип роботи материнської плати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6C9AAACD-798B-4CDB-BB55-491A444CE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9363" y="5253228"/>
            <a:ext cx="3141057" cy="1290641"/>
          </a:xfrm>
        </p:spPr>
        <p:txBody>
          <a:bodyPr>
            <a:normAutofit/>
          </a:bodyPr>
          <a:lstStyle/>
          <a:p>
            <a:pPr algn="r">
              <a:lnSpc>
                <a:spcPts val="1940"/>
              </a:lnSpc>
            </a:pPr>
            <a:r>
              <a:rPr lang="uk-UA" sz="1800" dirty="0"/>
              <a:t>Підготувала учениця </a:t>
            </a:r>
          </a:p>
          <a:p>
            <a:pPr algn="r">
              <a:lnSpc>
                <a:spcPts val="1940"/>
              </a:lnSpc>
            </a:pPr>
            <a:r>
              <a:rPr lang="uk-UA" sz="1800" dirty="0"/>
              <a:t>групи №11 </a:t>
            </a:r>
          </a:p>
          <a:p>
            <a:pPr algn="r">
              <a:lnSpc>
                <a:spcPts val="1940"/>
              </a:lnSpc>
            </a:pPr>
            <a:r>
              <a:rPr lang="uk-UA" sz="1800" dirty="0" err="1"/>
              <a:t>Яцюк</a:t>
            </a:r>
            <a:r>
              <a:rPr lang="uk-UA" sz="1800" dirty="0"/>
              <a:t> Дарина</a:t>
            </a:r>
          </a:p>
        </p:txBody>
      </p:sp>
    </p:spTree>
    <p:extLst>
      <p:ext uri="{BB962C8B-B14F-4D97-AF65-F5344CB8AC3E}">
        <p14:creationId xmlns:p14="http://schemas.microsoft.com/office/powerpoint/2010/main" val="2679640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кутник: округлені кути 41">
            <a:extLst>
              <a:ext uri="{FF2B5EF4-FFF2-40B4-BE49-F238E27FC236}">
                <a16:creationId xmlns:a16="http://schemas.microsoft.com/office/drawing/2014/main" id="{602E2ED7-5968-48D6-8186-6B70175F3202}"/>
              </a:ext>
            </a:extLst>
          </p:cNvPr>
          <p:cNvSpPr/>
          <p:nvPr/>
        </p:nvSpPr>
        <p:spPr>
          <a:xfrm>
            <a:off x="1416076" y="5548454"/>
            <a:ext cx="4418224" cy="1181955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Деякі</a:t>
            </a:r>
            <a:r>
              <a:rPr lang="ru-RU" sz="1400" dirty="0"/>
              <a:t> </a:t>
            </a:r>
            <a:r>
              <a:rPr lang="ru-RU" sz="1400" dirty="0" err="1"/>
              <a:t>материнські</a:t>
            </a:r>
            <a:r>
              <a:rPr lang="ru-RU" sz="1400" dirty="0"/>
              <a:t> плати </a:t>
            </a:r>
            <a:r>
              <a:rPr lang="ru-RU" sz="1400" dirty="0" err="1"/>
              <a:t>можуть</a:t>
            </a:r>
            <a:r>
              <a:rPr lang="ru-RU" sz="1400" dirty="0"/>
              <a:t> </a:t>
            </a:r>
            <a:r>
              <a:rPr lang="ru-RU" sz="1400" dirty="0" err="1"/>
              <a:t>контролювати</a:t>
            </a:r>
            <a:r>
              <a:rPr lang="ru-RU" sz="1400" dirty="0"/>
              <a:t> </a:t>
            </a:r>
            <a:r>
              <a:rPr lang="ru-RU" sz="1400" dirty="0" err="1"/>
              <a:t>швидкість</a:t>
            </a:r>
            <a:r>
              <a:rPr lang="ru-RU" sz="1400" dirty="0"/>
              <a:t> </a:t>
            </a:r>
            <a:r>
              <a:rPr lang="ru-RU" sz="1400" dirty="0" err="1"/>
              <a:t>обертання</a:t>
            </a:r>
            <a:r>
              <a:rPr lang="ru-RU" sz="1400" dirty="0"/>
              <a:t> вентилятора за </a:t>
            </a:r>
            <a:r>
              <a:rPr lang="ru-RU" sz="1400" dirty="0" err="1"/>
              <a:t>допомогою</a:t>
            </a:r>
            <a:r>
              <a:rPr lang="ru-RU" sz="1400" dirty="0"/>
              <a:t> </a:t>
            </a:r>
            <a:r>
              <a:rPr lang="ru-RU" sz="1400" dirty="0" err="1"/>
              <a:t>пульсуючої</a:t>
            </a:r>
            <a:r>
              <a:rPr lang="ru-RU" sz="1400" dirty="0"/>
              <a:t> широтно-</a:t>
            </a:r>
            <a:r>
              <a:rPr lang="ru-RU" sz="1400" dirty="0" err="1"/>
              <a:t>імпульсної</a:t>
            </a:r>
            <a:r>
              <a:rPr lang="ru-RU" sz="1400" dirty="0"/>
              <a:t> </a:t>
            </a:r>
            <a:r>
              <a:rPr lang="ru-RU" sz="1400" dirty="0" err="1"/>
              <a:t>модуляції</a:t>
            </a:r>
            <a:r>
              <a:rPr lang="ru-RU" sz="1400" dirty="0"/>
              <a:t> (</a:t>
            </a:r>
            <a:r>
              <a:rPr lang="en-US" sz="1400" dirty="0"/>
              <a:t>PWM). </a:t>
            </a:r>
            <a:r>
              <a:rPr lang="ru-RU" sz="1400" dirty="0"/>
              <a:t>Для </a:t>
            </a:r>
            <a:r>
              <a:rPr lang="ru-RU" sz="1400" dirty="0" err="1"/>
              <a:t>цього</a:t>
            </a:r>
            <a:r>
              <a:rPr lang="ru-RU" sz="1400" dirty="0"/>
              <a:t> </a:t>
            </a:r>
            <a:r>
              <a:rPr lang="ru-RU" sz="1400" dirty="0" err="1"/>
              <a:t>зазвичай</a:t>
            </a:r>
            <a:r>
              <a:rPr lang="ru-RU" sz="1400" dirty="0"/>
              <a:t> </a:t>
            </a:r>
            <a:r>
              <a:rPr lang="ru-RU" sz="1400" dirty="0" err="1"/>
              <a:t>використовується</a:t>
            </a:r>
            <a:r>
              <a:rPr lang="ru-RU" sz="1400" dirty="0"/>
              <a:t> </a:t>
            </a:r>
            <a:r>
              <a:rPr lang="ru-RU" sz="1400" dirty="0" err="1"/>
              <a:t>четвертий</a:t>
            </a:r>
            <a:r>
              <a:rPr lang="ru-RU" sz="1400" dirty="0"/>
              <a:t> </a:t>
            </a:r>
            <a:r>
              <a:rPr lang="ru-RU" sz="1400" dirty="0" err="1"/>
              <a:t>пін</a:t>
            </a:r>
            <a:r>
              <a:rPr lang="ru-RU" sz="1400" dirty="0"/>
              <a:t> на </a:t>
            </a:r>
            <a:r>
              <a:rPr lang="ru-RU" sz="1400" dirty="0" err="1"/>
              <a:t>роз'ємі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278E7A-0012-4099-9FC9-44E7D287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-276448"/>
            <a:ext cx="4597994" cy="1814849"/>
          </a:xfrm>
        </p:spPr>
        <p:txBody>
          <a:bodyPr>
            <a:normAutofit/>
          </a:bodyPr>
          <a:lstStyle/>
          <a:p>
            <a:r>
              <a:rPr lang="uk-UA" dirty="0"/>
              <a:t>Роз’єм для </a:t>
            </a:r>
            <a:r>
              <a:rPr lang="uk-UA" dirty="0" err="1"/>
              <a:t>кулера</a:t>
            </a:r>
            <a:endParaRPr lang="uk-UA" dirty="0"/>
          </a:p>
        </p:txBody>
      </p:sp>
      <p:sp>
        <p:nvSpPr>
          <p:cNvPr id="2" name="Прямокутник: округлені кути 1">
            <a:extLst>
              <a:ext uri="{FF2B5EF4-FFF2-40B4-BE49-F238E27FC236}">
                <a16:creationId xmlns:a16="http://schemas.microsoft.com/office/drawing/2014/main" id="{BF31D0B0-FFBC-4BC1-8416-E578E90B5D8E}"/>
              </a:ext>
            </a:extLst>
          </p:cNvPr>
          <p:cNvSpPr/>
          <p:nvPr/>
        </p:nvSpPr>
        <p:spPr>
          <a:xfrm>
            <a:off x="2555137" y="2484632"/>
            <a:ext cx="1366604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 err="1"/>
              <a:t>Сокет</a:t>
            </a:r>
            <a:r>
              <a:rPr lang="uk-UA" sz="1400" dirty="0"/>
              <a:t> 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19" name="Прямокутник: округлені кути 18">
            <a:extLst>
              <a:ext uri="{FF2B5EF4-FFF2-40B4-BE49-F238E27FC236}">
                <a16:creationId xmlns:a16="http://schemas.microsoft.com/office/drawing/2014/main" id="{B29BDDB4-C590-4564-9725-86BDAD110631}"/>
              </a:ext>
            </a:extLst>
          </p:cNvPr>
          <p:cNvSpPr/>
          <p:nvPr/>
        </p:nvSpPr>
        <p:spPr>
          <a:xfrm>
            <a:off x="525917" y="3521411"/>
            <a:ext cx="2481061" cy="1798187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7" name="Пряма зі стрілкою 6">
            <a:extLst>
              <a:ext uri="{FF2B5EF4-FFF2-40B4-BE49-F238E27FC236}">
                <a16:creationId xmlns:a16="http://schemas.microsoft.com/office/drawing/2014/main" id="{12FDBAE4-4E6A-45C0-ABE2-7F50FB9A0745}"/>
              </a:ext>
            </a:extLst>
          </p:cNvPr>
          <p:cNvCxnSpPr>
            <a:cxnSpLocks/>
          </p:cNvCxnSpPr>
          <p:nvPr/>
        </p:nvCxnSpPr>
        <p:spPr>
          <a:xfrm flipH="1" flipV="1">
            <a:off x="6464595" y="3429000"/>
            <a:ext cx="1483578" cy="310759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9B9CD433-E50A-47D7-BDAF-06AEF25BED7C}"/>
              </a:ext>
            </a:extLst>
          </p:cNvPr>
          <p:cNvCxnSpPr>
            <a:cxnSpLocks/>
          </p:cNvCxnSpPr>
          <p:nvPr/>
        </p:nvCxnSpPr>
        <p:spPr>
          <a:xfrm flipH="1">
            <a:off x="6880730" y="4472086"/>
            <a:ext cx="944967" cy="0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 зі стрілкою 26">
            <a:extLst>
              <a:ext uri="{FF2B5EF4-FFF2-40B4-BE49-F238E27FC236}">
                <a16:creationId xmlns:a16="http://schemas.microsoft.com/office/drawing/2014/main" id="{C85A8A7B-06C2-44CA-AA1B-1ADC536FB5D7}"/>
              </a:ext>
            </a:extLst>
          </p:cNvPr>
          <p:cNvCxnSpPr>
            <a:cxnSpLocks/>
          </p:cNvCxnSpPr>
          <p:nvPr/>
        </p:nvCxnSpPr>
        <p:spPr>
          <a:xfrm flipH="1">
            <a:off x="6964326" y="5189609"/>
            <a:ext cx="1111939" cy="429827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 зі стрілкою 6">
            <a:hlinkClick r:id="rId3" action="ppaction://hlinksldjump"/>
            <a:extLst>
              <a:ext uri="{FF2B5EF4-FFF2-40B4-BE49-F238E27FC236}">
                <a16:creationId xmlns:a16="http://schemas.microsoft.com/office/drawing/2014/main" id="{DE8613F6-142B-471B-AC2B-1D2EA62B5CFF}"/>
              </a:ext>
            </a:extLst>
          </p:cNvPr>
          <p:cNvCxnSpPr>
            <a:cxnSpLocks/>
          </p:cNvCxnSpPr>
          <p:nvPr/>
        </p:nvCxnSpPr>
        <p:spPr>
          <a:xfrm flipV="1">
            <a:off x="3625188" y="2884410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кутник: округлені кути 1">
            <a:hlinkClick r:id="rId4" action="ppaction://hlinksldjump"/>
            <a:extLst>
              <a:ext uri="{FF2B5EF4-FFF2-40B4-BE49-F238E27FC236}">
                <a16:creationId xmlns:a16="http://schemas.microsoft.com/office/drawing/2014/main" id="{167A0E02-1EA5-4742-B7C5-20F569A47F0C}"/>
              </a:ext>
            </a:extLst>
          </p:cNvPr>
          <p:cNvSpPr/>
          <p:nvPr/>
        </p:nvSpPr>
        <p:spPr>
          <a:xfrm>
            <a:off x="3700901" y="3450670"/>
            <a:ext cx="1721998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Роз'єми</a:t>
            </a:r>
            <a:r>
              <a:rPr lang="ru-RU" sz="1400" dirty="0"/>
              <a:t> </a:t>
            </a:r>
            <a:r>
              <a:rPr lang="ru-RU" sz="1400" dirty="0" err="1"/>
              <a:t>живлення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23" name="Пряма зі стрілкою 6">
            <a:hlinkClick r:id="rId4" action="ppaction://hlinksldjump"/>
            <a:extLst>
              <a:ext uri="{FF2B5EF4-FFF2-40B4-BE49-F238E27FC236}">
                <a16:creationId xmlns:a16="http://schemas.microsoft.com/office/drawing/2014/main" id="{9F5FEC43-3BE2-47D7-9714-1175F9EC00B9}"/>
              </a:ext>
            </a:extLst>
          </p:cNvPr>
          <p:cNvCxnSpPr>
            <a:cxnSpLocks/>
          </p:cNvCxnSpPr>
          <p:nvPr/>
        </p:nvCxnSpPr>
        <p:spPr>
          <a:xfrm flipV="1">
            <a:off x="5126345" y="3850448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кутник: округлені кути 1">
            <a:extLst>
              <a:ext uri="{FF2B5EF4-FFF2-40B4-BE49-F238E27FC236}">
                <a16:creationId xmlns:a16="http://schemas.microsoft.com/office/drawing/2014/main" id="{7B89EBA1-18E4-47A2-BF13-5240957F5B38}"/>
              </a:ext>
            </a:extLst>
          </p:cNvPr>
          <p:cNvSpPr/>
          <p:nvPr/>
        </p:nvSpPr>
        <p:spPr>
          <a:xfrm>
            <a:off x="3700901" y="4702095"/>
            <a:ext cx="1920006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Роз'єми</a:t>
            </a:r>
            <a:r>
              <a:rPr lang="ru-RU" sz="1400" dirty="0"/>
              <a:t> для </a:t>
            </a:r>
            <a:r>
              <a:rPr lang="ru-RU" sz="1400" dirty="0" err="1"/>
              <a:t>вентиляторів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34" name="Прямокутник: округлені кути 1">
            <a:extLst>
              <a:ext uri="{FF2B5EF4-FFF2-40B4-BE49-F238E27FC236}">
                <a16:creationId xmlns:a16="http://schemas.microsoft.com/office/drawing/2014/main" id="{3DF885D9-3E6B-43C6-AA55-BD843403F077}"/>
              </a:ext>
            </a:extLst>
          </p:cNvPr>
          <p:cNvSpPr/>
          <p:nvPr/>
        </p:nvSpPr>
        <p:spPr>
          <a:xfrm>
            <a:off x="2477579" y="5633227"/>
            <a:ext cx="1715068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Роз'єми</a:t>
            </a:r>
            <a:r>
              <a:rPr lang="ru-RU" sz="1400" dirty="0"/>
              <a:t> </a:t>
            </a:r>
            <a:r>
              <a:rPr lang="en-US" sz="1400" dirty="0"/>
              <a:t>SATA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35" name="Пряма зі стрілкою 6">
            <a:extLst>
              <a:ext uri="{FF2B5EF4-FFF2-40B4-BE49-F238E27FC236}">
                <a16:creationId xmlns:a16="http://schemas.microsoft.com/office/drawing/2014/main" id="{3C6CF4C1-FA28-4411-97B6-F756199BDC10}"/>
              </a:ext>
            </a:extLst>
          </p:cNvPr>
          <p:cNvCxnSpPr>
            <a:cxnSpLocks/>
          </p:cNvCxnSpPr>
          <p:nvPr/>
        </p:nvCxnSpPr>
        <p:spPr>
          <a:xfrm flipV="1">
            <a:off x="3921741" y="6028843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 зі стрілкою 6">
            <a:extLst>
              <a:ext uri="{FF2B5EF4-FFF2-40B4-BE49-F238E27FC236}">
                <a16:creationId xmlns:a16="http://schemas.microsoft.com/office/drawing/2014/main" id="{439AB479-B4E4-4EC4-8831-F60ED19A6B02}"/>
              </a:ext>
            </a:extLst>
          </p:cNvPr>
          <p:cNvCxnSpPr>
            <a:cxnSpLocks/>
          </p:cNvCxnSpPr>
          <p:nvPr/>
        </p:nvCxnSpPr>
        <p:spPr>
          <a:xfrm flipV="1">
            <a:off x="5350001" y="5097711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кутник: округлені кути 41">
            <a:extLst>
              <a:ext uri="{FF2B5EF4-FFF2-40B4-BE49-F238E27FC236}">
                <a16:creationId xmlns:a16="http://schemas.microsoft.com/office/drawing/2014/main" id="{EE3BE192-A58A-426A-B1DD-259A36332214}"/>
              </a:ext>
            </a:extLst>
          </p:cNvPr>
          <p:cNvSpPr/>
          <p:nvPr/>
        </p:nvSpPr>
        <p:spPr>
          <a:xfrm>
            <a:off x="3273369" y="3696376"/>
            <a:ext cx="2677850" cy="1533230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Контакти</a:t>
            </a:r>
            <a:r>
              <a:rPr lang="ru-RU" sz="1400" dirty="0"/>
              <a:t> </a:t>
            </a:r>
            <a:r>
              <a:rPr lang="ru-RU" sz="1400" dirty="0" err="1"/>
              <a:t>передають</a:t>
            </a:r>
            <a:r>
              <a:rPr lang="ru-RU" sz="1400" dirty="0"/>
              <a:t> </a:t>
            </a:r>
            <a:r>
              <a:rPr lang="ru-RU" sz="1400" dirty="0" err="1"/>
              <a:t>електричні</a:t>
            </a:r>
            <a:r>
              <a:rPr lang="ru-RU" sz="1400" dirty="0"/>
              <a:t> </a:t>
            </a:r>
            <a:r>
              <a:rPr lang="ru-RU" sz="1400" dirty="0" err="1"/>
              <a:t>сигнали</a:t>
            </a:r>
            <a:r>
              <a:rPr lang="ru-RU" sz="1400" dirty="0"/>
              <a:t>, </a:t>
            </a:r>
            <a:r>
              <a:rPr lang="ru-RU" sz="1400" dirty="0" err="1"/>
              <a:t>такі</a:t>
            </a:r>
            <a:r>
              <a:rPr lang="ru-RU" sz="1400" dirty="0"/>
              <a:t> як </a:t>
            </a:r>
            <a:r>
              <a:rPr lang="ru-RU" sz="1400" dirty="0" err="1"/>
              <a:t>живлення</a:t>
            </a:r>
            <a:r>
              <a:rPr lang="en-US" sz="1400" dirty="0"/>
              <a:t>, </a:t>
            </a:r>
            <a:r>
              <a:rPr lang="ru-RU" sz="1400" dirty="0"/>
              <a:t>земля та </a:t>
            </a:r>
            <a:r>
              <a:rPr lang="ru-RU" sz="1400" dirty="0" err="1"/>
              <a:t>сигнали</a:t>
            </a:r>
            <a:r>
              <a:rPr lang="ru-RU" sz="1400" dirty="0"/>
              <a:t> </a:t>
            </a:r>
            <a:r>
              <a:rPr lang="ru-RU" sz="1400" dirty="0" err="1"/>
              <a:t>керування</a:t>
            </a:r>
            <a:r>
              <a:rPr lang="ru-RU" sz="1400" dirty="0"/>
              <a:t> </a:t>
            </a:r>
            <a:r>
              <a:rPr lang="ru-RU" sz="1400" dirty="0" err="1"/>
              <a:t>швидкістю</a:t>
            </a:r>
            <a:r>
              <a:rPr lang="ru-RU" sz="1400" dirty="0"/>
              <a:t> </a:t>
            </a:r>
            <a:r>
              <a:rPr lang="ru-RU" sz="1400" dirty="0" err="1"/>
              <a:t>обертання</a:t>
            </a:r>
            <a:r>
              <a:rPr lang="ru-RU" sz="1400" dirty="0"/>
              <a:t> вентилятора.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28" name="Прямокутник: округлені кути 41">
            <a:extLst>
              <a:ext uri="{FF2B5EF4-FFF2-40B4-BE49-F238E27FC236}">
                <a16:creationId xmlns:a16="http://schemas.microsoft.com/office/drawing/2014/main" id="{B1292EF3-4218-41BC-85D1-79525D8000E9}"/>
              </a:ext>
            </a:extLst>
          </p:cNvPr>
          <p:cNvSpPr/>
          <p:nvPr/>
        </p:nvSpPr>
        <p:spPr>
          <a:xfrm>
            <a:off x="947338" y="2378474"/>
            <a:ext cx="4597994" cy="864678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Контакти</a:t>
            </a:r>
            <a:r>
              <a:rPr lang="ru-RU" sz="1400" dirty="0"/>
              <a:t> на </a:t>
            </a:r>
            <a:r>
              <a:rPr lang="ru-RU" sz="1400" dirty="0" err="1"/>
              <a:t>роз'ємі</a:t>
            </a:r>
            <a:r>
              <a:rPr lang="ru-RU" sz="1400" dirty="0"/>
              <a:t> для вентилятора </a:t>
            </a:r>
            <a:r>
              <a:rPr lang="ru-RU" sz="1400" dirty="0" err="1"/>
              <a:t>забезпечують</a:t>
            </a:r>
            <a:r>
              <a:rPr lang="ru-RU" sz="1400" dirty="0"/>
              <a:t> </a:t>
            </a:r>
            <a:r>
              <a:rPr lang="ru-RU" sz="1400" dirty="0" err="1"/>
              <a:t>електричний</a:t>
            </a:r>
            <a:r>
              <a:rPr lang="ru-RU" sz="1400" dirty="0"/>
              <a:t> </a:t>
            </a:r>
            <a:r>
              <a:rPr lang="ru-RU" sz="1400" dirty="0" err="1"/>
              <a:t>зв'язок</a:t>
            </a:r>
            <a:r>
              <a:rPr lang="ru-RU" sz="1400" dirty="0"/>
              <a:t> </a:t>
            </a:r>
            <a:r>
              <a:rPr lang="ru-RU" sz="1400" dirty="0" err="1"/>
              <a:t>між</a:t>
            </a:r>
            <a:r>
              <a:rPr lang="ru-RU" sz="1400" dirty="0"/>
              <a:t> вентилятором і </a:t>
            </a:r>
            <a:r>
              <a:rPr lang="ru-RU" sz="1400" dirty="0" err="1"/>
              <a:t>материнською</a:t>
            </a:r>
            <a:r>
              <a:rPr lang="ru-RU" sz="1400" dirty="0"/>
              <a:t> платою.</a:t>
            </a:r>
            <a:endParaRPr lang="uk-UA" sz="1400" dirty="0">
              <a:solidFill>
                <a:srgbClr val="FFF8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239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0.37643 -0.07755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15" y="-388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animClr clrSpc="rgb" dir="cw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mph" presetSubtype="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8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2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" grpId="0" animBg="1"/>
      <p:bldP spid="19" grpId="0" animBg="1"/>
      <p:bldP spid="22" grpId="0" animBg="1"/>
      <p:bldP spid="26" grpId="0" animBg="1"/>
      <p:bldP spid="26" grpId="1" animBg="1"/>
      <p:bldP spid="26" grpId="2" animBg="1"/>
      <p:bldP spid="34" grpId="0" animBg="1"/>
      <p:bldP spid="32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кутник: округлені кути 1">
            <a:extLst>
              <a:ext uri="{FF2B5EF4-FFF2-40B4-BE49-F238E27FC236}">
                <a16:creationId xmlns:a16="http://schemas.microsoft.com/office/drawing/2014/main" id="{BF31D0B0-FFBC-4BC1-8416-E578E90B5D8E}"/>
              </a:ext>
            </a:extLst>
          </p:cNvPr>
          <p:cNvSpPr/>
          <p:nvPr/>
        </p:nvSpPr>
        <p:spPr>
          <a:xfrm>
            <a:off x="2555137" y="2484632"/>
            <a:ext cx="1366604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 err="1"/>
              <a:t>Сокет</a:t>
            </a:r>
            <a:r>
              <a:rPr lang="uk-UA" sz="1400" dirty="0"/>
              <a:t> 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17" name="Пряма зі стрілкою 6">
            <a:hlinkClick r:id="rId2" action="ppaction://hlinksldjump"/>
            <a:extLst>
              <a:ext uri="{FF2B5EF4-FFF2-40B4-BE49-F238E27FC236}">
                <a16:creationId xmlns:a16="http://schemas.microsoft.com/office/drawing/2014/main" id="{DE8613F6-142B-471B-AC2B-1D2EA62B5CFF}"/>
              </a:ext>
            </a:extLst>
          </p:cNvPr>
          <p:cNvCxnSpPr>
            <a:cxnSpLocks/>
          </p:cNvCxnSpPr>
          <p:nvPr/>
        </p:nvCxnSpPr>
        <p:spPr>
          <a:xfrm flipV="1">
            <a:off x="3625188" y="2884410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кутник: округлені кути 41">
            <a:extLst>
              <a:ext uri="{FF2B5EF4-FFF2-40B4-BE49-F238E27FC236}">
                <a16:creationId xmlns:a16="http://schemas.microsoft.com/office/drawing/2014/main" id="{602E2ED7-5968-48D6-8186-6B70175F3202}"/>
              </a:ext>
            </a:extLst>
          </p:cNvPr>
          <p:cNvSpPr/>
          <p:nvPr/>
        </p:nvSpPr>
        <p:spPr>
          <a:xfrm>
            <a:off x="525916" y="5619437"/>
            <a:ext cx="5400381" cy="749466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Є </a:t>
            </a:r>
            <a:r>
              <a:rPr lang="ru-RU" sz="1400" dirty="0" err="1"/>
              <a:t>різні</a:t>
            </a:r>
            <a:r>
              <a:rPr lang="ru-RU" sz="1400" dirty="0"/>
              <a:t> </a:t>
            </a:r>
            <a:r>
              <a:rPr lang="ru-RU" sz="1400" dirty="0" err="1"/>
              <a:t>версії</a:t>
            </a:r>
            <a:r>
              <a:rPr lang="ru-RU" sz="1400" dirty="0"/>
              <a:t> </a:t>
            </a:r>
            <a:r>
              <a:rPr lang="ru-RU" sz="1400" dirty="0" err="1"/>
              <a:t>протоколів</a:t>
            </a:r>
            <a:r>
              <a:rPr lang="ru-RU" sz="1400" dirty="0"/>
              <a:t> (</a:t>
            </a:r>
            <a:r>
              <a:rPr lang="en-US" sz="1400" dirty="0"/>
              <a:t>SATA I, SATA II </a:t>
            </a:r>
            <a:r>
              <a:rPr lang="ru-RU" sz="1400" dirty="0"/>
              <a:t>і </a:t>
            </a:r>
            <a:r>
              <a:rPr lang="en-US" sz="1400" dirty="0"/>
              <a:t>SATA III</a:t>
            </a:r>
            <a:r>
              <a:rPr lang="uk-UA" sz="1400" dirty="0"/>
              <a:t>)</a:t>
            </a:r>
            <a:r>
              <a:rPr lang="en-US" sz="1400" dirty="0"/>
              <a:t>, </a:t>
            </a:r>
            <a:r>
              <a:rPr lang="ru-RU" sz="1400" dirty="0" err="1"/>
              <a:t>які</a:t>
            </a:r>
            <a:r>
              <a:rPr lang="ru-RU" sz="1400" dirty="0"/>
              <a:t> </a:t>
            </a:r>
            <a:r>
              <a:rPr lang="ru-RU" sz="1400" dirty="0" err="1"/>
              <a:t>відрізняються</a:t>
            </a:r>
            <a:r>
              <a:rPr lang="ru-RU" sz="1400" dirty="0"/>
              <a:t> максимальною </a:t>
            </a:r>
            <a:r>
              <a:rPr lang="ru-RU" sz="1400" dirty="0" err="1"/>
              <a:t>швидкістю</a:t>
            </a:r>
            <a:r>
              <a:rPr lang="ru-RU" sz="1400" dirty="0"/>
              <a:t> </a:t>
            </a:r>
            <a:r>
              <a:rPr lang="ru-RU" sz="1400" dirty="0" err="1"/>
              <a:t>передачі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32" name="Прямокутник: округлені кути 41">
            <a:extLst>
              <a:ext uri="{FF2B5EF4-FFF2-40B4-BE49-F238E27FC236}">
                <a16:creationId xmlns:a16="http://schemas.microsoft.com/office/drawing/2014/main" id="{EE3BE192-A58A-426A-B1DD-259A36332214}"/>
              </a:ext>
            </a:extLst>
          </p:cNvPr>
          <p:cNvSpPr/>
          <p:nvPr/>
        </p:nvSpPr>
        <p:spPr>
          <a:xfrm>
            <a:off x="3238439" y="3605478"/>
            <a:ext cx="3001998" cy="1690369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Контролер </a:t>
            </a:r>
            <a:r>
              <a:rPr lang="en-US" sz="1400" dirty="0"/>
              <a:t>SATA </a:t>
            </a:r>
            <a:r>
              <a:rPr lang="ru-RU" sz="1400" dirty="0"/>
              <a:t>на </a:t>
            </a:r>
            <a:r>
              <a:rPr lang="ru-RU" sz="1400" dirty="0" err="1"/>
              <a:t>материнській</a:t>
            </a:r>
            <a:r>
              <a:rPr lang="ru-RU" sz="1400" dirty="0"/>
              <a:t> </a:t>
            </a:r>
            <a:r>
              <a:rPr lang="ru-RU" sz="1400" dirty="0" err="1"/>
              <a:t>платі</a:t>
            </a:r>
            <a:r>
              <a:rPr lang="ru-RU" sz="1400" dirty="0"/>
              <a:t> </a:t>
            </a:r>
            <a:r>
              <a:rPr lang="ru-RU" sz="1400" dirty="0" err="1"/>
              <a:t>відповідає</a:t>
            </a:r>
            <a:r>
              <a:rPr lang="ru-RU" sz="1400" dirty="0"/>
              <a:t> за </a:t>
            </a:r>
            <a:r>
              <a:rPr lang="ru-RU" sz="1400" dirty="0" err="1"/>
              <a:t>ініціалізацію</a:t>
            </a:r>
            <a:r>
              <a:rPr lang="ru-RU" sz="1400" dirty="0"/>
              <a:t>, передачу та </a:t>
            </a:r>
            <a:r>
              <a:rPr lang="ru-RU" sz="1400" dirty="0" err="1"/>
              <a:t>прийом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ru-RU" sz="1400" dirty="0"/>
              <a:t> </a:t>
            </a:r>
            <a:r>
              <a:rPr lang="ru-RU" sz="1400" dirty="0" err="1"/>
              <a:t>між</a:t>
            </a:r>
            <a:r>
              <a:rPr lang="ru-RU" sz="1400" dirty="0"/>
              <a:t> </a:t>
            </a:r>
            <a:r>
              <a:rPr lang="ru-RU" sz="1400" dirty="0" err="1"/>
              <a:t>пристроєм</a:t>
            </a:r>
            <a:r>
              <a:rPr lang="ru-RU" sz="1400" dirty="0"/>
              <a:t> </a:t>
            </a:r>
            <a:r>
              <a:rPr lang="ru-RU" sz="1400" dirty="0" err="1"/>
              <a:t>зберігання</a:t>
            </a:r>
            <a:r>
              <a:rPr lang="ru-RU" sz="1400" dirty="0"/>
              <a:t> та </a:t>
            </a:r>
            <a:r>
              <a:rPr lang="ru-RU" sz="1400" dirty="0" err="1"/>
              <a:t>іншими</a:t>
            </a:r>
            <a:r>
              <a:rPr lang="ru-RU" sz="1400" dirty="0"/>
              <a:t> компонентами </a:t>
            </a:r>
            <a:r>
              <a:rPr lang="ru-RU" sz="1400" dirty="0" err="1"/>
              <a:t>системи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36" name="В">
            <a:extLst>
              <a:ext uri="{FF2B5EF4-FFF2-40B4-BE49-F238E27FC236}">
                <a16:creationId xmlns:a16="http://schemas.microsoft.com/office/drawing/2014/main" id="{61145F53-BC36-491A-9273-32E4ECDFE78D}"/>
              </a:ext>
            </a:extLst>
          </p:cNvPr>
          <p:cNvSpPr/>
          <p:nvPr/>
        </p:nvSpPr>
        <p:spPr>
          <a:xfrm>
            <a:off x="764392" y="2398734"/>
            <a:ext cx="3157349" cy="838971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Кабель SATA </a:t>
            </a:r>
            <a:r>
              <a:rPr lang="ru-RU" sz="1400" dirty="0" err="1"/>
              <a:t>має</a:t>
            </a:r>
            <a:r>
              <a:rPr lang="ru-RU" sz="1400" dirty="0"/>
              <a:t> два </a:t>
            </a:r>
            <a:r>
              <a:rPr lang="ru-RU" sz="1400" dirty="0" err="1"/>
              <a:t>контактні</a:t>
            </a:r>
            <a:r>
              <a:rPr lang="ru-RU" sz="1400" dirty="0"/>
              <a:t> </a:t>
            </a:r>
            <a:r>
              <a:rPr lang="ru-RU" sz="1400" dirty="0" err="1"/>
              <a:t>піна</a:t>
            </a:r>
            <a:r>
              <a:rPr lang="ru-RU" sz="1400" dirty="0"/>
              <a:t> для </a:t>
            </a:r>
            <a:r>
              <a:rPr lang="ru-RU" sz="1400" dirty="0" err="1"/>
              <a:t>передачі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ru-RU" sz="1400" dirty="0"/>
              <a:t> і два </a:t>
            </a:r>
            <a:r>
              <a:rPr lang="ru-RU" sz="1400" dirty="0" err="1"/>
              <a:t>піна</a:t>
            </a:r>
            <a:r>
              <a:rPr lang="ru-RU" sz="1400" dirty="0"/>
              <a:t> для </a:t>
            </a:r>
            <a:r>
              <a:rPr lang="ru-RU" sz="1400" dirty="0" err="1"/>
              <a:t>живлення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278E7A-0012-4099-9FC9-44E7D287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0"/>
            <a:ext cx="4311094" cy="1244010"/>
          </a:xfrm>
        </p:spPr>
        <p:txBody>
          <a:bodyPr>
            <a:normAutofit/>
          </a:bodyPr>
          <a:lstStyle/>
          <a:p>
            <a:r>
              <a:rPr lang="uk-UA" dirty="0"/>
              <a:t>Роз’єм </a:t>
            </a:r>
            <a:r>
              <a:rPr lang="en-US" dirty="0"/>
              <a:t>SATA</a:t>
            </a:r>
            <a:endParaRPr lang="uk-UA" dirty="0"/>
          </a:p>
        </p:txBody>
      </p:sp>
      <p:sp>
        <p:nvSpPr>
          <p:cNvPr id="19" name="Прямокутник: округлені кути 18">
            <a:extLst>
              <a:ext uri="{FF2B5EF4-FFF2-40B4-BE49-F238E27FC236}">
                <a16:creationId xmlns:a16="http://schemas.microsoft.com/office/drawing/2014/main" id="{B29BDDB4-C590-4564-9725-86BDAD110631}"/>
              </a:ext>
            </a:extLst>
          </p:cNvPr>
          <p:cNvSpPr/>
          <p:nvPr/>
        </p:nvSpPr>
        <p:spPr>
          <a:xfrm>
            <a:off x="525917" y="3521411"/>
            <a:ext cx="2481061" cy="179818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7" name="Пряма зі стрілкою 6">
            <a:extLst>
              <a:ext uri="{FF2B5EF4-FFF2-40B4-BE49-F238E27FC236}">
                <a16:creationId xmlns:a16="http://schemas.microsoft.com/office/drawing/2014/main" id="{12FDBAE4-4E6A-45C0-ABE2-7F50FB9A0745}"/>
              </a:ext>
            </a:extLst>
          </p:cNvPr>
          <p:cNvCxnSpPr>
            <a:cxnSpLocks/>
          </p:cNvCxnSpPr>
          <p:nvPr/>
        </p:nvCxnSpPr>
        <p:spPr>
          <a:xfrm flipH="1" flipV="1">
            <a:off x="6464595" y="3429000"/>
            <a:ext cx="1483578" cy="310759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9B9CD433-E50A-47D7-BDAF-06AEF25BED7C}"/>
              </a:ext>
            </a:extLst>
          </p:cNvPr>
          <p:cNvCxnSpPr>
            <a:cxnSpLocks/>
          </p:cNvCxnSpPr>
          <p:nvPr/>
        </p:nvCxnSpPr>
        <p:spPr>
          <a:xfrm flipH="1">
            <a:off x="6880730" y="4472086"/>
            <a:ext cx="944967" cy="0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 зі стрілкою 26">
            <a:extLst>
              <a:ext uri="{FF2B5EF4-FFF2-40B4-BE49-F238E27FC236}">
                <a16:creationId xmlns:a16="http://schemas.microsoft.com/office/drawing/2014/main" id="{C85A8A7B-06C2-44CA-AA1B-1ADC536FB5D7}"/>
              </a:ext>
            </a:extLst>
          </p:cNvPr>
          <p:cNvCxnSpPr>
            <a:cxnSpLocks/>
          </p:cNvCxnSpPr>
          <p:nvPr/>
        </p:nvCxnSpPr>
        <p:spPr>
          <a:xfrm flipH="1">
            <a:off x="6964326" y="5189609"/>
            <a:ext cx="1111939" cy="429827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кутник: округлені кути 1">
            <a:hlinkClick r:id="rId4" action="ppaction://hlinksldjump"/>
            <a:extLst>
              <a:ext uri="{FF2B5EF4-FFF2-40B4-BE49-F238E27FC236}">
                <a16:creationId xmlns:a16="http://schemas.microsoft.com/office/drawing/2014/main" id="{167A0E02-1EA5-4742-B7C5-20F569A47F0C}"/>
              </a:ext>
            </a:extLst>
          </p:cNvPr>
          <p:cNvSpPr/>
          <p:nvPr/>
        </p:nvSpPr>
        <p:spPr>
          <a:xfrm>
            <a:off x="3700901" y="3450670"/>
            <a:ext cx="1721998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Роз'єми</a:t>
            </a:r>
            <a:r>
              <a:rPr lang="ru-RU" sz="1400" dirty="0"/>
              <a:t> </a:t>
            </a:r>
            <a:r>
              <a:rPr lang="ru-RU" sz="1400" dirty="0" err="1"/>
              <a:t>живлення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23" name="Пряма зі стрілкою 6">
            <a:hlinkClick r:id="rId4" action="ppaction://hlinksldjump"/>
            <a:extLst>
              <a:ext uri="{FF2B5EF4-FFF2-40B4-BE49-F238E27FC236}">
                <a16:creationId xmlns:a16="http://schemas.microsoft.com/office/drawing/2014/main" id="{9F5FEC43-3BE2-47D7-9714-1175F9EC00B9}"/>
              </a:ext>
            </a:extLst>
          </p:cNvPr>
          <p:cNvCxnSpPr>
            <a:cxnSpLocks/>
          </p:cNvCxnSpPr>
          <p:nvPr/>
        </p:nvCxnSpPr>
        <p:spPr>
          <a:xfrm flipV="1">
            <a:off x="5126345" y="3850448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кутник: округлені кути 1">
            <a:extLst>
              <a:ext uri="{FF2B5EF4-FFF2-40B4-BE49-F238E27FC236}">
                <a16:creationId xmlns:a16="http://schemas.microsoft.com/office/drawing/2014/main" id="{7B89EBA1-18E4-47A2-BF13-5240957F5B38}"/>
              </a:ext>
            </a:extLst>
          </p:cNvPr>
          <p:cNvSpPr/>
          <p:nvPr/>
        </p:nvSpPr>
        <p:spPr>
          <a:xfrm>
            <a:off x="3700901" y="4702095"/>
            <a:ext cx="1920006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Роз'єми</a:t>
            </a:r>
            <a:r>
              <a:rPr lang="ru-RU" sz="1400" dirty="0"/>
              <a:t> для </a:t>
            </a:r>
            <a:r>
              <a:rPr lang="ru-RU" sz="1400" dirty="0" err="1"/>
              <a:t>вентиляторів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34" name="Прямокутник: округлені кути 1">
            <a:extLst>
              <a:ext uri="{FF2B5EF4-FFF2-40B4-BE49-F238E27FC236}">
                <a16:creationId xmlns:a16="http://schemas.microsoft.com/office/drawing/2014/main" id="{3DF885D9-3E6B-43C6-AA55-BD843403F077}"/>
              </a:ext>
            </a:extLst>
          </p:cNvPr>
          <p:cNvSpPr/>
          <p:nvPr/>
        </p:nvSpPr>
        <p:spPr>
          <a:xfrm>
            <a:off x="2477579" y="5633227"/>
            <a:ext cx="1715068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Роз'єми</a:t>
            </a:r>
            <a:r>
              <a:rPr lang="ru-RU" sz="1400" dirty="0"/>
              <a:t> </a:t>
            </a:r>
            <a:r>
              <a:rPr lang="en-US" sz="1400" dirty="0"/>
              <a:t>SATA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35" name="Пряма зі стрілкою 6">
            <a:extLst>
              <a:ext uri="{FF2B5EF4-FFF2-40B4-BE49-F238E27FC236}">
                <a16:creationId xmlns:a16="http://schemas.microsoft.com/office/drawing/2014/main" id="{3C6CF4C1-FA28-4411-97B6-F756199BDC10}"/>
              </a:ext>
            </a:extLst>
          </p:cNvPr>
          <p:cNvCxnSpPr>
            <a:cxnSpLocks/>
          </p:cNvCxnSpPr>
          <p:nvPr/>
        </p:nvCxnSpPr>
        <p:spPr>
          <a:xfrm flipV="1">
            <a:off x="3921741" y="6028843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 зі стрілкою 6">
            <a:extLst>
              <a:ext uri="{FF2B5EF4-FFF2-40B4-BE49-F238E27FC236}">
                <a16:creationId xmlns:a16="http://schemas.microsoft.com/office/drawing/2014/main" id="{439AB479-B4E4-4EC4-8831-F60ED19A6B02}"/>
              </a:ext>
            </a:extLst>
          </p:cNvPr>
          <p:cNvCxnSpPr>
            <a:cxnSpLocks/>
          </p:cNvCxnSpPr>
          <p:nvPr/>
        </p:nvCxnSpPr>
        <p:spPr>
          <a:xfrm flipV="1">
            <a:off x="5350001" y="5097711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кутник: округлені кути 41">
            <a:extLst>
              <a:ext uri="{FF2B5EF4-FFF2-40B4-BE49-F238E27FC236}">
                <a16:creationId xmlns:a16="http://schemas.microsoft.com/office/drawing/2014/main" id="{759B161E-71D9-4D94-8DE7-8CAD94BFA807}"/>
              </a:ext>
            </a:extLst>
          </p:cNvPr>
          <p:cNvSpPr/>
          <p:nvPr/>
        </p:nvSpPr>
        <p:spPr>
          <a:xfrm>
            <a:off x="4373561" y="2255204"/>
            <a:ext cx="3702704" cy="1050435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Передача </a:t>
            </a:r>
            <a:r>
              <a:rPr lang="ru-RU" sz="1400" dirty="0" err="1"/>
              <a:t>даних</a:t>
            </a:r>
            <a:r>
              <a:rPr lang="ru-RU" sz="1400" dirty="0"/>
              <a:t> </a:t>
            </a:r>
            <a:r>
              <a:rPr lang="ru-RU" sz="1400" dirty="0" err="1"/>
              <a:t>відбувається</a:t>
            </a:r>
            <a:r>
              <a:rPr lang="ru-RU" sz="1400" dirty="0"/>
              <a:t> </a:t>
            </a:r>
            <a:r>
              <a:rPr lang="ru-RU" sz="1400" dirty="0" err="1"/>
              <a:t>серійно</a:t>
            </a:r>
            <a:r>
              <a:rPr lang="ru-RU" sz="1400" dirty="0"/>
              <a:t> (по одному </a:t>
            </a:r>
            <a:r>
              <a:rPr lang="ru-RU" sz="1400" dirty="0" err="1"/>
              <a:t>біту</a:t>
            </a:r>
            <a:r>
              <a:rPr lang="ru-RU" sz="1400" dirty="0"/>
              <a:t> за раз), </a:t>
            </a:r>
            <a:r>
              <a:rPr lang="ru-RU" sz="1400" dirty="0" err="1"/>
              <a:t>що</a:t>
            </a:r>
            <a:r>
              <a:rPr lang="ru-RU" sz="1400" dirty="0"/>
              <a:t> </a:t>
            </a:r>
            <a:r>
              <a:rPr lang="ru-RU" sz="1400" dirty="0" err="1"/>
              <a:t>дозволяє</a:t>
            </a:r>
            <a:r>
              <a:rPr lang="ru-RU" sz="1400" dirty="0"/>
              <a:t> </a:t>
            </a:r>
            <a:r>
              <a:rPr lang="ru-RU" sz="1400" dirty="0" err="1"/>
              <a:t>підвищити</a:t>
            </a:r>
            <a:r>
              <a:rPr lang="ru-RU" sz="1400" dirty="0"/>
              <a:t> </a:t>
            </a:r>
            <a:r>
              <a:rPr lang="ru-RU" sz="1400" dirty="0" err="1"/>
              <a:t>швидкість</a:t>
            </a:r>
            <a:r>
              <a:rPr lang="ru-RU" sz="1400" dirty="0"/>
              <a:t> </a:t>
            </a:r>
            <a:r>
              <a:rPr lang="ru-RU" sz="1400" dirty="0" err="1"/>
              <a:t>передачі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ru-RU" sz="1400" dirty="0"/>
              <a:t> і </a:t>
            </a:r>
            <a:r>
              <a:rPr lang="ru-RU" sz="1400" dirty="0" err="1"/>
              <a:t>зменшити</a:t>
            </a:r>
            <a:r>
              <a:rPr lang="ru-RU" sz="1400" dirty="0"/>
              <a:t> </a:t>
            </a:r>
            <a:r>
              <a:rPr lang="ru-RU" sz="1400" dirty="0" err="1"/>
              <a:t>кількість</a:t>
            </a:r>
            <a:r>
              <a:rPr lang="ru-RU" sz="1400" dirty="0"/>
              <a:t> </a:t>
            </a:r>
            <a:r>
              <a:rPr lang="ru-RU" sz="1400" dirty="0" err="1"/>
              <a:t>кабелів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37" name="сВ">
            <a:extLst>
              <a:ext uri="{FF2B5EF4-FFF2-40B4-BE49-F238E27FC236}">
                <a16:creationId xmlns:a16="http://schemas.microsoft.com/office/drawing/2014/main" id="{209658DF-4379-4811-86A5-2F7A9BA3D8B6}"/>
              </a:ext>
            </a:extLst>
          </p:cNvPr>
          <p:cNvCxnSpPr>
            <a:cxnSpLocks/>
          </p:cNvCxnSpPr>
          <p:nvPr/>
        </p:nvCxnSpPr>
        <p:spPr>
          <a:xfrm flipH="1" flipV="1">
            <a:off x="3625188" y="3099845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В2">
            <a:extLst>
              <a:ext uri="{FF2B5EF4-FFF2-40B4-BE49-F238E27FC236}">
                <a16:creationId xmlns:a16="http://schemas.microsoft.com/office/drawing/2014/main" id="{25EC23FA-5C80-43D9-8595-7348A5BF6694}"/>
              </a:ext>
            </a:extLst>
          </p:cNvPr>
          <p:cNvCxnSpPr>
            <a:cxnSpLocks/>
          </p:cNvCxnSpPr>
          <p:nvPr/>
        </p:nvCxnSpPr>
        <p:spPr>
          <a:xfrm flipV="1">
            <a:off x="3603235" y="3101128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14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07407E-6 L 0.46862 -0.2132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24" y="-1067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animClr clrSpc="rgb" dir="cw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set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mph" presetSubtype="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8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6" presetID="2" presetClass="exit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2" grpId="0" animBg="1"/>
      <p:bldP spid="33" grpId="0" animBg="1"/>
      <p:bldP spid="32" grpId="0" animBg="1"/>
      <p:bldP spid="36" grpId="0" animBg="1"/>
      <p:bldP spid="19" grpId="0" animBg="1"/>
      <p:bldP spid="22" grpId="0" animBg="1"/>
      <p:bldP spid="26" grpId="0" animBg="1"/>
      <p:bldP spid="34" grpId="0" animBg="1"/>
      <p:bldP spid="34" grpId="1" animBg="1"/>
      <p:bldP spid="34" grpId="2" animBg="1"/>
      <p:bldP spid="31" grpId="0" animBg="1"/>
      <p:bldP spid="31" grpId="1" animBg="1"/>
      <p:bldP spid="31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кутник: округлені кути 35">
            <a:extLst>
              <a:ext uri="{FF2B5EF4-FFF2-40B4-BE49-F238E27FC236}">
                <a16:creationId xmlns:a16="http://schemas.microsoft.com/office/drawing/2014/main" id="{555D8FAE-363D-4470-8880-466E1C51F834}"/>
              </a:ext>
            </a:extLst>
          </p:cNvPr>
          <p:cNvSpPr/>
          <p:nvPr/>
        </p:nvSpPr>
        <p:spPr>
          <a:xfrm>
            <a:off x="1034185" y="2549841"/>
            <a:ext cx="2343455" cy="1426458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Фізичний</a:t>
            </a:r>
            <a:r>
              <a:rPr lang="ru-RU" sz="1400" dirty="0"/>
              <a:t> тип </a:t>
            </a:r>
            <a:r>
              <a:rPr lang="ru-RU" sz="1400" dirty="0" err="1"/>
              <a:t>інтерфейсу</a:t>
            </a:r>
            <a:r>
              <a:rPr lang="ru-RU" sz="1400" dirty="0"/>
              <a:t> на </a:t>
            </a:r>
            <a:r>
              <a:rPr lang="ru-RU" sz="1400" dirty="0" err="1"/>
              <a:t>материнській</a:t>
            </a:r>
            <a:r>
              <a:rPr lang="ru-RU" sz="1400" dirty="0"/>
              <a:t> </a:t>
            </a:r>
            <a:r>
              <a:rPr lang="ru-RU" sz="1400" dirty="0" err="1"/>
              <a:t>платі</a:t>
            </a:r>
            <a:r>
              <a:rPr lang="ru-RU" sz="1400" dirty="0"/>
              <a:t>, </a:t>
            </a:r>
            <a:r>
              <a:rPr lang="ru-RU" sz="1400" dirty="0" err="1"/>
              <a:t>призначений</a:t>
            </a:r>
            <a:r>
              <a:rPr lang="ru-RU" sz="1400" dirty="0"/>
              <a:t> для </a:t>
            </a:r>
            <a:r>
              <a:rPr lang="ru-RU" sz="1400" dirty="0" err="1"/>
              <a:t>підключення</a:t>
            </a:r>
            <a:r>
              <a:rPr lang="ru-RU" sz="1400" dirty="0"/>
              <a:t> </a:t>
            </a:r>
            <a:r>
              <a:rPr lang="ru-RU" sz="1400" dirty="0" err="1"/>
              <a:t>різних</a:t>
            </a:r>
            <a:r>
              <a:rPr lang="ru-RU" sz="1400" dirty="0"/>
              <a:t> </a:t>
            </a:r>
            <a:r>
              <a:rPr lang="ru-RU" sz="1400" dirty="0" err="1"/>
              <a:t>компонентів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278E7A-0012-4099-9FC9-44E7D287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84246"/>
            <a:ext cx="10321466" cy="974976"/>
          </a:xfrm>
        </p:spPr>
        <p:txBody>
          <a:bodyPr/>
          <a:lstStyle/>
          <a:p>
            <a:r>
              <a:rPr lang="uk-UA" dirty="0" err="1"/>
              <a:t>Слоти</a:t>
            </a:r>
            <a:r>
              <a:rPr lang="uk-UA" dirty="0"/>
              <a:t> </a:t>
            </a:r>
          </a:p>
        </p:txBody>
      </p:sp>
      <p:sp>
        <p:nvSpPr>
          <p:cNvPr id="2" name="Прямокутник: округлені кути 1">
            <a:hlinkClick r:id="rId2" action="ppaction://hlinksldjump"/>
            <a:extLst>
              <a:ext uri="{FF2B5EF4-FFF2-40B4-BE49-F238E27FC236}">
                <a16:creationId xmlns:a16="http://schemas.microsoft.com/office/drawing/2014/main" id="{BF31D0B0-FFBC-4BC1-8416-E578E90B5D8E}"/>
              </a:ext>
            </a:extLst>
          </p:cNvPr>
          <p:cNvSpPr/>
          <p:nvPr/>
        </p:nvSpPr>
        <p:spPr>
          <a:xfrm>
            <a:off x="4291205" y="2831298"/>
            <a:ext cx="1366604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PCIe</a:t>
            </a:r>
            <a:r>
              <a:rPr lang="uk-UA" sz="1400" dirty="0"/>
              <a:t> 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7" name="Пряма зі стрілкою 6">
            <a:extLst>
              <a:ext uri="{FF2B5EF4-FFF2-40B4-BE49-F238E27FC236}">
                <a16:creationId xmlns:a16="http://schemas.microsoft.com/office/drawing/2014/main" id="{12FDBAE4-4E6A-45C0-ABE2-7F50FB9A0745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303364"/>
            <a:ext cx="1602400" cy="393012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9B9CD433-E50A-47D7-BDAF-06AEF25BED7C}"/>
              </a:ext>
            </a:extLst>
          </p:cNvPr>
          <p:cNvCxnSpPr>
            <a:cxnSpLocks/>
          </p:cNvCxnSpPr>
          <p:nvPr/>
        </p:nvCxnSpPr>
        <p:spPr>
          <a:xfrm flipH="1">
            <a:off x="6630958" y="4428704"/>
            <a:ext cx="944967" cy="0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 зі стрілкою 26">
            <a:extLst>
              <a:ext uri="{FF2B5EF4-FFF2-40B4-BE49-F238E27FC236}">
                <a16:creationId xmlns:a16="http://schemas.microsoft.com/office/drawing/2014/main" id="{C85A8A7B-06C2-44CA-AA1B-1ADC536FB5D7}"/>
              </a:ext>
            </a:extLst>
          </p:cNvPr>
          <p:cNvCxnSpPr>
            <a:cxnSpLocks/>
          </p:cNvCxnSpPr>
          <p:nvPr/>
        </p:nvCxnSpPr>
        <p:spPr>
          <a:xfrm flipH="1">
            <a:off x="6265703" y="5146227"/>
            <a:ext cx="1560790" cy="603900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 зі стрілкою 6">
            <a:hlinkClick r:id="rId2" action="ppaction://hlinksldjump"/>
            <a:extLst>
              <a:ext uri="{FF2B5EF4-FFF2-40B4-BE49-F238E27FC236}">
                <a16:creationId xmlns:a16="http://schemas.microsoft.com/office/drawing/2014/main" id="{DE8613F6-142B-471B-AC2B-1D2EA62B5CFF}"/>
              </a:ext>
            </a:extLst>
          </p:cNvPr>
          <p:cNvCxnSpPr>
            <a:cxnSpLocks/>
          </p:cNvCxnSpPr>
          <p:nvPr/>
        </p:nvCxnSpPr>
        <p:spPr>
          <a:xfrm flipV="1">
            <a:off x="5361256" y="3231076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кутник: округлені кути 1">
            <a:hlinkClick r:id="rId3" action="ppaction://hlinksldjump"/>
            <a:extLst>
              <a:ext uri="{FF2B5EF4-FFF2-40B4-BE49-F238E27FC236}">
                <a16:creationId xmlns:a16="http://schemas.microsoft.com/office/drawing/2014/main" id="{167A0E02-1EA5-4742-B7C5-20F569A47F0C}"/>
              </a:ext>
            </a:extLst>
          </p:cNvPr>
          <p:cNvSpPr/>
          <p:nvPr/>
        </p:nvSpPr>
        <p:spPr>
          <a:xfrm>
            <a:off x="4270690" y="4159393"/>
            <a:ext cx="1721998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DIMM 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23" name="Пряма зі стрілкою 6">
            <a:hlinkClick r:id="rId3" action="ppaction://hlinksldjump"/>
            <a:extLst>
              <a:ext uri="{FF2B5EF4-FFF2-40B4-BE49-F238E27FC236}">
                <a16:creationId xmlns:a16="http://schemas.microsoft.com/office/drawing/2014/main" id="{9F5FEC43-3BE2-47D7-9714-1175F9EC00B9}"/>
              </a:ext>
            </a:extLst>
          </p:cNvPr>
          <p:cNvCxnSpPr>
            <a:cxnSpLocks/>
          </p:cNvCxnSpPr>
          <p:nvPr/>
        </p:nvCxnSpPr>
        <p:spPr>
          <a:xfrm flipV="1">
            <a:off x="5696134" y="4559171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кутник: округлені кути 1">
            <a:hlinkClick r:id="rId4" action="ppaction://hlinksldjump"/>
            <a:extLst>
              <a:ext uri="{FF2B5EF4-FFF2-40B4-BE49-F238E27FC236}">
                <a16:creationId xmlns:a16="http://schemas.microsoft.com/office/drawing/2014/main" id="{7B89EBA1-18E4-47A2-BF13-5240957F5B38}"/>
              </a:ext>
            </a:extLst>
          </p:cNvPr>
          <p:cNvSpPr/>
          <p:nvPr/>
        </p:nvSpPr>
        <p:spPr>
          <a:xfrm>
            <a:off x="4340951" y="5596968"/>
            <a:ext cx="1265382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M.2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28" name="Пряма зі стрілкою 6">
            <a:hlinkClick r:id="rId4" action="ppaction://hlinksldjump"/>
            <a:extLst>
              <a:ext uri="{FF2B5EF4-FFF2-40B4-BE49-F238E27FC236}">
                <a16:creationId xmlns:a16="http://schemas.microsoft.com/office/drawing/2014/main" id="{204BB798-21C7-4EBA-A60F-4A077115F707}"/>
              </a:ext>
            </a:extLst>
          </p:cNvPr>
          <p:cNvCxnSpPr>
            <a:cxnSpLocks/>
          </p:cNvCxnSpPr>
          <p:nvPr/>
        </p:nvCxnSpPr>
        <p:spPr>
          <a:xfrm>
            <a:off x="5364199" y="5994894"/>
            <a:ext cx="184854" cy="116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кутник: округлені кути 1">
            <a:extLst>
              <a:ext uri="{FF2B5EF4-FFF2-40B4-BE49-F238E27FC236}">
                <a16:creationId xmlns:a16="http://schemas.microsoft.com/office/drawing/2014/main" id="{BE9EB3E4-93F5-4A90-8668-32795073B6CF}"/>
              </a:ext>
            </a:extLst>
          </p:cNvPr>
          <p:cNvSpPr/>
          <p:nvPr/>
        </p:nvSpPr>
        <p:spPr>
          <a:xfrm>
            <a:off x="1572301" y="2199699"/>
            <a:ext cx="1366604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8E4"/>
                </a:solidFill>
              </a:rPr>
              <a:t>BIOS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44" name="Пряма зі стрілкою 6">
            <a:hlinkClick r:id="rId5" action="ppaction://hlinksldjump"/>
            <a:extLst>
              <a:ext uri="{FF2B5EF4-FFF2-40B4-BE49-F238E27FC236}">
                <a16:creationId xmlns:a16="http://schemas.microsoft.com/office/drawing/2014/main" id="{6AAEEC85-C444-400B-BD06-3F4A87A8AD44}"/>
              </a:ext>
            </a:extLst>
          </p:cNvPr>
          <p:cNvCxnSpPr>
            <a:cxnSpLocks/>
          </p:cNvCxnSpPr>
          <p:nvPr/>
        </p:nvCxnSpPr>
        <p:spPr>
          <a:xfrm flipV="1">
            <a:off x="2642352" y="2599477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кутник: округлені кути 1">
            <a:hlinkClick r:id="rId6" action="ppaction://hlinksldjump"/>
            <a:extLst>
              <a:ext uri="{FF2B5EF4-FFF2-40B4-BE49-F238E27FC236}">
                <a16:creationId xmlns:a16="http://schemas.microsoft.com/office/drawing/2014/main" id="{896B35C4-9BA5-4FEA-9E5B-5A0507A6919B}"/>
              </a:ext>
            </a:extLst>
          </p:cNvPr>
          <p:cNvSpPr/>
          <p:nvPr/>
        </p:nvSpPr>
        <p:spPr>
          <a:xfrm>
            <a:off x="3294299" y="2903586"/>
            <a:ext cx="1366604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8E4"/>
                </a:solidFill>
              </a:rPr>
              <a:t>RAID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46" name="Пряма зі стрілкою 6">
            <a:hlinkClick r:id="rId6" action="ppaction://hlinksldjump"/>
            <a:extLst>
              <a:ext uri="{FF2B5EF4-FFF2-40B4-BE49-F238E27FC236}">
                <a16:creationId xmlns:a16="http://schemas.microsoft.com/office/drawing/2014/main" id="{305BBE0F-EC89-48CF-823B-F1FBB0276BCC}"/>
              </a:ext>
            </a:extLst>
          </p:cNvPr>
          <p:cNvCxnSpPr>
            <a:cxnSpLocks/>
          </p:cNvCxnSpPr>
          <p:nvPr/>
        </p:nvCxnSpPr>
        <p:spPr>
          <a:xfrm flipV="1">
            <a:off x="4364350" y="3303364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Прямокутник: округлені кути 1">
            <a:extLst>
              <a:ext uri="{FF2B5EF4-FFF2-40B4-BE49-F238E27FC236}">
                <a16:creationId xmlns:a16="http://schemas.microsoft.com/office/drawing/2014/main" id="{18226C31-0934-47FA-86D8-F13CD6BA7825}"/>
              </a:ext>
            </a:extLst>
          </p:cNvPr>
          <p:cNvSpPr/>
          <p:nvPr/>
        </p:nvSpPr>
        <p:spPr>
          <a:xfrm>
            <a:off x="1868854" y="5971492"/>
            <a:ext cx="1366604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>
                <a:solidFill>
                  <a:srgbClr val="FFF8E4"/>
                </a:solidFill>
              </a:rPr>
              <a:t>Чипсет</a:t>
            </a:r>
          </a:p>
        </p:txBody>
      </p:sp>
      <p:cxnSp>
        <p:nvCxnSpPr>
          <p:cNvPr id="53" name="Пряма зі стрілкою 6">
            <a:extLst>
              <a:ext uri="{FF2B5EF4-FFF2-40B4-BE49-F238E27FC236}">
                <a16:creationId xmlns:a16="http://schemas.microsoft.com/office/drawing/2014/main" id="{6B5E1BB4-2F5B-49EE-B543-08ED5E937756}"/>
              </a:ext>
            </a:extLst>
          </p:cNvPr>
          <p:cNvCxnSpPr>
            <a:cxnSpLocks/>
          </p:cNvCxnSpPr>
          <p:nvPr/>
        </p:nvCxnSpPr>
        <p:spPr>
          <a:xfrm flipV="1">
            <a:off x="2938905" y="6371270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Прямокутник: округлені кути 1">
            <a:extLst>
              <a:ext uri="{FF2B5EF4-FFF2-40B4-BE49-F238E27FC236}">
                <a16:creationId xmlns:a16="http://schemas.microsoft.com/office/drawing/2014/main" id="{97E6324E-0A7D-4C71-BE8C-DAFE43A29708}"/>
              </a:ext>
            </a:extLst>
          </p:cNvPr>
          <p:cNvSpPr/>
          <p:nvPr/>
        </p:nvSpPr>
        <p:spPr>
          <a:xfrm>
            <a:off x="3639349" y="4070913"/>
            <a:ext cx="1715068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>
                <a:solidFill>
                  <a:srgbClr val="FFF8E4"/>
                </a:solidFill>
              </a:rPr>
              <a:t>Роз’єми</a:t>
            </a:r>
          </a:p>
        </p:txBody>
      </p:sp>
      <p:cxnSp>
        <p:nvCxnSpPr>
          <p:cNvPr id="55" name="Пряма зі стрілкою 6">
            <a:extLst>
              <a:ext uri="{FF2B5EF4-FFF2-40B4-BE49-F238E27FC236}">
                <a16:creationId xmlns:a16="http://schemas.microsoft.com/office/drawing/2014/main" id="{682E1EEA-A1A5-4C80-8C4E-12269510A310}"/>
              </a:ext>
            </a:extLst>
          </p:cNvPr>
          <p:cNvCxnSpPr>
            <a:cxnSpLocks/>
          </p:cNvCxnSpPr>
          <p:nvPr/>
        </p:nvCxnSpPr>
        <p:spPr>
          <a:xfrm flipV="1">
            <a:off x="5083511" y="4466529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Прямокутник: округлені кути 1">
            <a:extLst>
              <a:ext uri="{FF2B5EF4-FFF2-40B4-BE49-F238E27FC236}">
                <a16:creationId xmlns:a16="http://schemas.microsoft.com/office/drawing/2014/main" id="{29117426-AA26-44A1-89A5-BC5816F6513D}"/>
              </a:ext>
            </a:extLst>
          </p:cNvPr>
          <p:cNvSpPr/>
          <p:nvPr/>
        </p:nvSpPr>
        <p:spPr>
          <a:xfrm>
            <a:off x="3445142" y="5201352"/>
            <a:ext cx="1715068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 err="1">
                <a:solidFill>
                  <a:srgbClr val="FFF8E4"/>
                </a:solidFill>
              </a:rPr>
              <a:t>Слоти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57" name="Пряма зі стрілкою 6">
            <a:extLst>
              <a:ext uri="{FF2B5EF4-FFF2-40B4-BE49-F238E27FC236}">
                <a16:creationId xmlns:a16="http://schemas.microsoft.com/office/drawing/2014/main" id="{9F1CD41D-2680-4331-8B93-5029A4385035}"/>
              </a:ext>
            </a:extLst>
          </p:cNvPr>
          <p:cNvCxnSpPr>
            <a:cxnSpLocks/>
          </p:cNvCxnSpPr>
          <p:nvPr/>
        </p:nvCxnSpPr>
        <p:spPr>
          <a:xfrm flipV="1">
            <a:off x="4889304" y="5596968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кутник: округлені кути 18">
            <a:extLst>
              <a:ext uri="{FF2B5EF4-FFF2-40B4-BE49-F238E27FC236}">
                <a16:creationId xmlns:a16="http://schemas.microsoft.com/office/drawing/2014/main" id="{009C354F-5659-43DC-9AC1-942772D845A8}"/>
              </a:ext>
            </a:extLst>
          </p:cNvPr>
          <p:cNvSpPr/>
          <p:nvPr/>
        </p:nvSpPr>
        <p:spPr>
          <a:xfrm>
            <a:off x="713211" y="4218882"/>
            <a:ext cx="2766354" cy="1798187"/>
          </a:xfrm>
          <a:prstGeom prst="round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400" dirty="0">
              <a:solidFill>
                <a:srgbClr val="FFF8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053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96296E-6 L 0.38321 -0.15671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54" y="-7847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animClr clrSpc="rgb" dir="cw">
                                      <p:cBhvr>
                                        <p:cTn id="7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set>
                                      <p:cBhvr>
                                        <p:cTn id="7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mph" presetSubtype="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8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2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" grpId="0" animBg="1"/>
      <p:bldP spid="22" grpId="0" animBg="1"/>
      <p:bldP spid="26" grpId="0" animBg="1"/>
      <p:bldP spid="43" grpId="0" animBg="1"/>
      <p:bldP spid="45" grpId="0" animBg="1"/>
      <p:bldP spid="47" grpId="0" animBg="1"/>
      <p:bldP spid="54" grpId="0" animBg="1"/>
      <p:bldP spid="56" grpId="0" animBg="1"/>
      <p:bldP spid="56" grpId="1" animBg="1"/>
      <p:bldP spid="56" grpId="2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278E7A-0012-4099-9FC9-44E7D287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84246"/>
            <a:ext cx="10321466" cy="974976"/>
          </a:xfrm>
        </p:spPr>
        <p:txBody>
          <a:bodyPr/>
          <a:lstStyle/>
          <a:p>
            <a:r>
              <a:rPr lang="en-US" dirty="0"/>
              <a:t>PCIe</a:t>
            </a:r>
            <a:r>
              <a:rPr lang="uk-UA" dirty="0"/>
              <a:t> </a:t>
            </a:r>
          </a:p>
        </p:txBody>
      </p:sp>
      <p:sp>
        <p:nvSpPr>
          <p:cNvPr id="30" name="Прямокутник: округлені кути 35">
            <a:extLst>
              <a:ext uri="{FF2B5EF4-FFF2-40B4-BE49-F238E27FC236}">
                <a16:creationId xmlns:a16="http://schemas.microsoft.com/office/drawing/2014/main" id="{62B4F493-9B4D-4E91-AEE4-8D41215FEF74}"/>
              </a:ext>
            </a:extLst>
          </p:cNvPr>
          <p:cNvSpPr/>
          <p:nvPr/>
        </p:nvSpPr>
        <p:spPr>
          <a:xfrm>
            <a:off x="1034185" y="2549841"/>
            <a:ext cx="2343455" cy="1426458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Фізичний</a:t>
            </a:r>
            <a:r>
              <a:rPr lang="ru-RU" sz="1400" dirty="0"/>
              <a:t> тип </a:t>
            </a:r>
            <a:r>
              <a:rPr lang="ru-RU" sz="1400" dirty="0" err="1"/>
              <a:t>інтерфейсу</a:t>
            </a:r>
            <a:r>
              <a:rPr lang="ru-RU" sz="1400" dirty="0"/>
              <a:t> на </a:t>
            </a:r>
            <a:r>
              <a:rPr lang="ru-RU" sz="1400" dirty="0" err="1"/>
              <a:t>материнській</a:t>
            </a:r>
            <a:r>
              <a:rPr lang="ru-RU" sz="1400" dirty="0"/>
              <a:t> </a:t>
            </a:r>
            <a:r>
              <a:rPr lang="ru-RU" sz="1400" dirty="0" err="1"/>
              <a:t>платі</a:t>
            </a:r>
            <a:r>
              <a:rPr lang="ru-RU" sz="1400" dirty="0"/>
              <a:t>, </a:t>
            </a:r>
            <a:r>
              <a:rPr lang="ru-RU" sz="1400" dirty="0" err="1"/>
              <a:t>призначений</a:t>
            </a:r>
            <a:r>
              <a:rPr lang="ru-RU" sz="1400" dirty="0"/>
              <a:t> для </a:t>
            </a:r>
            <a:r>
              <a:rPr lang="ru-RU" sz="1400" dirty="0" err="1"/>
              <a:t>підключення</a:t>
            </a:r>
            <a:r>
              <a:rPr lang="ru-RU" sz="1400" dirty="0"/>
              <a:t> </a:t>
            </a:r>
            <a:r>
              <a:rPr lang="ru-RU" sz="1400" dirty="0" err="1"/>
              <a:t>різних</a:t>
            </a:r>
            <a:r>
              <a:rPr lang="ru-RU" sz="1400" dirty="0"/>
              <a:t> </a:t>
            </a:r>
            <a:r>
              <a:rPr lang="ru-RU" sz="1400" dirty="0" err="1"/>
              <a:t>компонентів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31" name="Прямокутник: округлені кути 1">
            <a:hlinkClick r:id="rId2" action="ppaction://hlinksldjump"/>
            <a:extLst>
              <a:ext uri="{FF2B5EF4-FFF2-40B4-BE49-F238E27FC236}">
                <a16:creationId xmlns:a16="http://schemas.microsoft.com/office/drawing/2014/main" id="{4502F7B3-23A0-4E05-92CC-E5C106C81EA2}"/>
              </a:ext>
            </a:extLst>
          </p:cNvPr>
          <p:cNvSpPr/>
          <p:nvPr/>
        </p:nvSpPr>
        <p:spPr>
          <a:xfrm>
            <a:off x="4291205" y="2831298"/>
            <a:ext cx="1366604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PCIe</a:t>
            </a:r>
            <a:r>
              <a:rPr lang="uk-UA" sz="1400" dirty="0"/>
              <a:t> 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32" name="Пряма зі стрілкою 6">
            <a:extLst>
              <a:ext uri="{FF2B5EF4-FFF2-40B4-BE49-F238E27FC236}">
                <a16:creationId xmlns:a16="http://schemas.microsoft.com/office/drawing/2014/main" id="{E7324134-7A1D-4ABA-BDFE-1A36EE4C70FE}"/>
              </a:ext>
            </a:extLst>
          </p:cNvPr>
          <p:cNvCxnSpPr>
            <a:cxnSpLocks/>
          </p:cNvCxnSpPr>
          <p:nvPr/>
        </p:nvCxnSpPr>
        <p:spPr>
          <a:xfrm flipH="1" flipV="1">
            <a:off x="6600945" y="3567827"/>
            <a:ext cx="1602400" cy="393012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зі стрілкою 24">
            <a:extLst>
              <a:ext uri="{FF2B5EF4-FFF2-40B4-BE49-F238E27FC236}">
                <a16:creationId xmlns:a16="http://schemas.microsoft.com/office/drawing/2014/main" id="{E37C41CA-1D1F-414B-8676-72477512FAA0}"/>
              </a:ext>
            </a:extLst>
          </p:cNvPr>
          <p:cNvCxnSpPr>
            <a:cxnSpLocks/>
          </p:cNvCxnSpPr>
          <p:nvPr/>
        </p:nvCxnSpPr>
        <p:spPr>
          <a:xfrm flipH="1">
            <a:off x="7135903" y="4693167"/>
            <a:ext cx="944967" cy="0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 зі стрілкою 26">
            <a:extLst>
              <a:ext uri="{FF2B5EF4-FFF2-40B4-BE49-F238E27FC236}">
                <a16:creationId xmlns:a16="http://schemas.microsoft.com/office/drawing/2014/main" id="{344B0CBC-E0EC-4A7E-B88A-D9620D9FA1D2}"/>
              </a:ext>
            </a:extLst>
          </p:cNvPr>
          <p:cNvCxnSpPr>
            <a:cxnSpLocks/>
          </p:cNvCxnSpPr>
          <p:nvPr/>
        </p:nvCxnSpPr>
        <p:spPr>
          <a:xfrm flipH="1">
            <a:off x="6770648" y="5410690"/>
            <a:ext cx="1560790" cy="603900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 зі стрілкою 6">
            <a:hlinkClick r:id="rId3" action="ppaction://hlinksldjump"/>
            <a:extLst>
              <a:ext uri="{FF2B5EF4-FFF2-40B4-BE49-F238E27FC236}">
                <a16:creationId xmlns:a16="http://schemas.microsoft.com/office/drawing/2014/main" id="{CDFED980-5F4E-4E54-A613-49FFA1DD2284}"/>
              </a:ext>
            </a:extLst>
          </p:cNvPr>
          <p:cNvCxnSpPr>
            <a:cxnSpLocks/>
          </p:cNvCxnSpPr>
          <p:nvPr/>
        </p:nvCxnSpPr>
        <p:spPr>
          <a:xfrm flipV="1">
            <a:off x="5361256" y="3231076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кутник: округлені кути 1">
            <a:hlinkClick r:id="rId4" action="ppaction://hlinksldjump"/>
            <a:extLst>
              <a:ext uri="{FF2B5EF4-FFF2-40B4-BE49-F238E27FC236}">
                <a16:creationId xmlns:a16="http://schemas.microsoft.com/office/drawing/2014/main" id="{1401E7C9-3D74-4EFA-9C57-B0E72A696E92}"/>
              </a:ext>
            </a:extLst>
          </p:cNvPr>
          <p:cNvSpPr/>
          <p:nvPr/>
        </p:nvSpPr>
        <p:spPr>
          <a:xfrm>
            <a:off x="4028305" y="4144720"/>
            <a:ext cx="1721998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DIMM 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37" name="Пряма зі стрілкою 6">
            <a:hlinkClick r:id="rId5" action="ppaction://hlinksldjump"/>
            <a:extLst>
              <a:ext uri="{FF2B5EF4-FFF2-40B4-BE49-F238E27FC236}">
                <a16:creationId xmlns:a16="http://schemas.microsoft.com/office/drawing/2014/main" id="{9C188DE8-2265-45E6-B33C-EA3522851762}"/>
              </a:ext>
            </a:extLst>
          </p:cNvPr>
          <p:cNvCxnSpPr>
            <a:cxnSpLocks/>
          </p:cNvCxnSpPr>
          <p:nvPr/>
        </p:nvCxnSpPr>
        <p:spPr>
          <a:xfrm flipV="1">
            <a:off x="5453749" y="4544498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кутник: округлені кути 1">
            <a:hlinkClick r:id="rId6" action="ppaction://hlinksldjump"/>
            <a:extLst>
              <a:ext uri="{FF2B5EF4-FFF2-40B4-BE49-F238E27FC236}">
                <a16:creationId xmlns:a16="http://schemas.microsoft.com/office/drawing/2014/main" id="{4D42748B-6D3B-4B1E-9B9E-D4CEE47E8FDB}"/>
              </a:ext>
            </a:extLst>
          </p:cNvPr>
          <p:cNvSpPr/>
          <p:nvPr/>
        </p:nvSpPr>
        <p:spPr>
          <a:xfrm>
            <a:off x="4340951" y="5596968"/>
            <a:ext cx="1265382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M.2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39" name="Пряма зі стрілкою 6">
            <a:extLst>
              <a:ext uri="{FF2B5EF4-FFF2-40B4-BE49-F238E27FC236}">
                <a16:creationId xmlns:a16="http://schemas.microsoft.com/office/drawing/2014/main" id="{FDF01E2F-5BC1-4549-A84B-EC863A4D3919}"/>
              </a:ext>
            </a:extLst>
          </p:cNvPr>
          <p:cNvCxnSpPr>
            <a:cxnSpLocks/>
          </p:cNvCxnSpPr>
          <p:nvPr/>
        </p:nvCxnSpPr>
        <p:spPr>
          <a:xfrm>
            <a:off x="5364199" y="5994894"/>
            <a:ext cx="184854" cy="116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кутник: округлені кути 18">
            <a:extLst>
              <a:ext uri="{FF2B5EF4-FFF2-40B4-BE49-F238E27FC236}">
                <a16:creationId xmlns:a16="http://schemas.microsoft.com/office/drawing/2014/main" id="{07AE2ED9-2761-44B6-B86E-4589B8EB1833}"/>
              </a:ext>
            </a:extLst>
          </p:cNvPr>
          <p:cNvSpPr/>
          <p:nvPr/>
        </p:nvSpPr>
        <p:spPr>
          <a:xfrm>
            <a:off x="713211" y="4218882"/>
            <a:ext cx="2766354" cy="1798187"/>
          </a:xfrm>
          <a:prstGeom prst="round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41" name="Прямокутник: округлені кути 41">
            <a:extLst>
              <a:ext uri="{FF2B5EF4-FFF2-40B4-BE49-F238E27FC236}">
                <a16:creationId xmlns:a16="http://schemas.microsoft.com/office/drawing/2014/main" id="{3303201F-F5B2-4EAB-BD77-9B25C08DB91A}"/>
              </a:ext>
            </a:extLst>
          </p:cNvPr>
          <p:cNvSpPr/>
          <p:nvPr/>
        </p:nvSpPr>
        <p:spPr>
          <a:xfrm>
            <a:off x="956930" y="5619437"/>
            <a:ext cx="4969367" cy="1006990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Ці</a:t>
            </a:r>
            <a:r>
              <a:rPr lang="ru-RU" sz="1400" dirty="0"/>
              <a:t> </a:t>
            </a:r>
            <a:r>
              <a:rPr lang="ru-RU" sz="1400" dirty="0" err="1"/>
              <a:t>сигнали</a:t>
            </a:r>
            <a:r>
              <a:rPr lang="ru-RU" sz="1400" dirty="0"/>
              <a:t> </a:t>
            </a:r>
            <a:r>
              <a:rPr lang="ru-RU" sz="1400" dirty="0" err="1"/>
              <a:t>включають</a:t>
            </a:r>
            <a:r>
              <a:rPr lang="ru-RU" sz="1400" dirty="0"/>
              <a:t> в себе </a:t>
            </a:r>
            <a:r>
              <a:rPr lang="ru-RU" sz="1400" dirty="0" err="1"/>
              <a:t>дані</a:t>
            </a:r>
            <a:r>
              <a:rPr lang="ru-RU" sz="1400" dirty="0"/>
              <a:t>, </a:t>
            </a:r>
            <a:r>
              <a:rPr lang="ru-RU" sz="1400" dirty="0" err="1"/>
              <a:t>такі</a:t>
            </a:r>
            <a:r>
              <a:rPr lang="ru-RU" sz="1400" dirty="0"/>
              <a:t> як </a:t>
            </a:r>
            <a:r>
              <a:rPr lang="ru-RU" sz="1400" dirty="0" err="1"/>
              <a:t>інформація</a:t>
            </a:r>
            <a:r>
              <a:rPr lang="ru-RU" sz="1400" dirty="0"/>
              <a:t> про </a:t>
            </a:r>
            <a:r>
              <a:rPr lang="ru-RU" sz="1400" dirty="0" err="1"/>
              <a:t>пристрій</a:t>
            </a:r>
            <a:r>
              <a:rPr lang="ru-RU" sz="1400" dirty="0"/>
              <a:t> та </a:t>
            </a:r>
            <a:r>
              <a:rPr lang="ru-RU" sz="1400" dirty="0" err="1"/>
              <a:t>команди</a:t>
            </a:r>
            <a:r>
              <a:rPr lang="ru-RU" sz="1400" dirty="0"/>
              <a:t> для </a:t>
            </a:r>
            <a:r>
              <a:rPr lang="ru-RU" sz="1400" dirty="0" err="1"/>
              <a:t>взаємодії</a:t>
            </a:r>
            <a:r>
              <a:rPr lang="ru-RU" sz="1400" dirty="0"/>
              <a:t> з ним. </a:t>
            </a:r>
            <a:r>
              <a:rPr lang="ru-RU" sz="1400" dirty="0" err="1"/>
              <a:t>Кожен</a:t>
            </a:r>
            <a:r>
              <a:rPr lang="ru-RU" sz="1400" dirty="0"/>
              <a:t> </a:t>
            </a:r>
            <a:r>
              <a:rPr lang="ru-RU" sz="1400" dirty="0" err="1"/>
              <a:t>роз'єм</a:t>
            </a:r>
            <a:r>
              <a:rPr lang="ru-RU" sz="1400" dirty="0"/>
              <a:t> </a:t>
            </a:r>
            <a:r>
              <a:rPr lang="ru-RU" sz="1400" dirty="0" err="1"/>
              <a:t>має</a:t>
            </a:r>
            <a:r>
              <a:rPr lang="ru-RU" sz="1400" dirty="0"/>
              <a:t> свою </a:t>
            </a:r>
            <a:r>
              <a:rPr lang="ru-RU" sz="1400" dirty="0" err="1"/>
              <a:t>власну</a:t>
            </a:r>
            <a:r>
              <a:rPr lang="ru-RU" sz="1400" dirty="0"/>
              <a:t> </a:t>
            </a:r>
            <a:r>
              <a:rPr lang="ru-RU" sz="1400" dirty="0" err="1"/>
              <a:t>швидкість</a:t>
            </a:r>
            <a:r>
              <a:rPr lang="ru-RU" sz="1400" dirty="0"/>
              <a:t> </a:t>
            </a:r>
            <a:r>
              <a:rPr lang="ru-RU" sz="1400" dirty="0" err="1"/>
              <a:t>передачі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ru-RU" sz="1400" dirty="0"/>
              <a:t>, </a:t>
            </a:r>
            <a:r>
              <a:rPr lang="ru-RU" sz="1400" dirty="0" err="1"/>
              <a:t>що</a:t>
            </a:r>
            <a:r>
              <a:rPr lang="ru-RU" sz="1400" dirty="0"/>
              <a:t> </a:t>
            </a:r>
            <a:r>
              <a:rPr lang="ru-RU" sz="1400" dirty="0" err="1"/>
              <a:t>визначається</a:t>
            </a:r>
            <a:r>
              <a:rPr lang="ru-RU" sz="1400" dirty="0"/>
              <a:t> </a:t>
            </a:r>
            <a:r>
              <a:rPr lang="ru-RU" sz="1400" dirty="0" err="1"/>
              <a:t>його</a:t>
            </a:r>
            <a:r>
              <a:rPr lang="ru-RU" sz="1400" dirty="0"/>
              <a:t> </a:t>
            </a:r>
            <a:r>
              <a:rPr lang="ru-RU" sz="1400" dirty="0" err="1"/>
              <a:t>конфігурацією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42" name="Прямокутник: округлені кути 41">
            <a:extLst>
              <a:ext uri="{FF2B5EF4-FFF2-40B4-BE49-F238E27FC236}">
                <a16:creationId xmlns:a16="http://schemas.microsoft.com/office/drawing/2014/main" id="{5B423EFE-49F2-4215-B1FF-88C009830A72}"/>
              </a:ext>
            </a:extLst>
          </p:cNvPr>
          <p:cNvSpPr/>
          <p:nvPr/>
        </p:nvSpPr>
        <p:spPr>
          <a:xfrm>
            <a:off x="3159871" y="3609524"/>
            <a:ext cx="3080566" cy="1686323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Працює</a:t>
            </a:r>
            <a:r>
              <a:rPr lang="ru-RU" sz="1400" dirty="0"/>
              <a:t> за принципом </a:t>
            </a:r>
            <a:r>
              <a:rPr lang="ru-RU" sz="1400" dirty="0" err="1"/>
              <a:t>передачі</a:t>
            </a:r>
            <a:r>
              <a:rPr lang="ru-RU" sz="1400" dirty="0"/>
              <a:t> </a:t>
            </a:r>
            <a:r>
              <a:rPr lang="ru-RU" sz="1400" dirty="0" err="1"/>
              <a:t>електричних</a:t>
            </a:r>
            <a:r>
              <a:rPr lang="ru-RU" sz="1400" dirty="0"/>
              <a:t> </a:t>
            </a:r>
            <a:r>
              <a:rPr lang="ru-RU" sz="1400" dirty="0" err="1"/>
              <a:t>сигналів</a:t>
            </a:r>
            <a:r>
              <a:rPr lang="ru-RU" sz="1400" dirty="0"/>
              <a:t>. </a:t>
            </a:r>
            <a:r>
              <a:rPr lang="ru-RU" sz="1400" dirty="0" err="1"/>
              <a:t>Кожен</a:t>
            </a:r>
            <a:r>
              <a:rPr lang="ru-RU" sz="1400" dirty="0"/>
              <a:t> </a:t>
            </a:r>
            <a:r>
              <a:rPr lang="ru-RU" sz="1400" dirty="0" err="1"/>
              <a:t>роз'єм</a:t>
            </a:r>
            <a:r>
              <a:rPr lang="ru-RU" sz="1400" dirty="0"/>
              <a:t> </a:t>
            </a:r>
            <a:r>
              <a:rPr lang="ru-RU" sz="1400" dirty="0" err="1"/>
              <a:t>має</a:t>
            </a:r>
            <a:r>
              <a:rPr lang="ru-RU" sz="1400" dirty="0"/>
              <a:t> </a:t>
            </a:r>
            <a:r>
              <a:rPr lang="ru-RU" sz="1400" dirty="0" err="1"/>
              <a:t>контактні</a:t>
            </a:r>
            <a:r>
              <a:rPr lang="ru-RU" sz="1400" dirty="0"/>
              <a:t> </a:t>
            </a:r>
            <a:r>
              <a:rPr lang="ru-RU" sz="1400" dirty="0" err="1"/>
              <a:t>піни</a:t>
            </a:r>
            <a:r>
              <a:rPr lang="ru-RU" sz="1400" dirty="0"/>
              <a:t>, </a:t>
            </a:r>
            <a:r>
              <a:rPr lang="ru-RU" sz="1400" dirty="0" err="1"/>
              <a:t>які</a:t>
            </a:r>
            <a:r>
              <a:rPr lang="ru-RU" sz="1400" dirty="0"/>
              <a:t> </a:t>
            </a:r>
            <a:r>
              <a:rPr lang="ru-RU" sz="1400" dirty="0" err="1"/>
              <a:t>передають</a:t>
            </a:r>
            <a:r>
              <a:rPr lang="ru-RU" sz="1400" dirty="0"/>
              <a:t> </a:t>
            </a:r>
            <a:r>
              <a:rPr lang="ru-RU" sz="1400" dirty="0" err="1"/>
              <a:t>електричні</a:t>
            </a:r>
            <a:r>
              <a:rPr lang="ru-RU" sz="1400" dirty="0"/>
              <a:t> </a:t>
            </a:r>
            <a:r>
              <a:rPr lang="ru-RU" sz="1400" dirty="0" err="1"/>
              <a:t>сигнали</a:t>
            </a:r>
            <a:r>
              <a:rPr lang="ru-RU" sz="1400" dirty="0"/>
              <a:t> </a:t>
            </a:r>
            <a:r>
              <a:rPr lang="ru-RU" sz="1400" dirty="0" err="1"/>
              <a:t>між</a:t>
            </a:r>
            <a:r>
              <a:rPr lang="ru-RU" sz="1400" dirty="0"/>
              <a:t> </a:t>
            </a:r>
            <a:r>
              <a:rPr lang="ru-RU" sz="1400" dirty="0" err="1"/>
              <a:t>розширювальною</a:t>
            </a:r>
            <a:r>
              <a:rPr lang="ru-RU" sz="1400" dirty="0"/>
              <a:t> </a:t>
            </a:r>
            <a:r>
              <a:rPr lang="ru-RU" sz="1400" dirty="0" err="1"/>
              <a:t>карткою</a:t>
            </a:r>
            <a:r>
              <a:rPr lang="ru-RU" sz="1400" dirty="0"/>
              <a:t> та </a:t>
            </a:r>
            <a:r>
              <a:rPr lang="ru-RU" sz="1400" dirty="0" err="1"/>
              <a:t>материнською</a:t>
            </a:r>
            <a:r>
              <a:rPr lang="ru-RU" sz="1400" dirty="0"/>
              <a:t> платою. 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48" name="В">
            <a:extLst>
              <a:ext uri="{FF2B5EF4-FFF2-40B4-BE49-F238E27FC236}">
                <a16:creationId xmlns:a16="http://schemas.microsoft.com/office/drawing/2014/main" id="{841D94C1-7CC3-413E-8B8F-B44660108BFB}"/>
              </a:ext>
            </a:extLst>
          </p:cNvPr>
          <p:cNvSpPr/>
          <p:nvPr/>
        </p:nvSpPr>
        <p:spPr>
          <a:xfrm>
            <a:off x="3266162" y="2504328"/>
            <a:ext cx="1366604" cy="568933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/>
              <a:t>Функції 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49" name="Прямокутник: округлені кути 18">
            <a:extLst>
              <a:ext uri="{FF2B5EF4-FFF2-40B4-BE49-F238E27FC236}">
                <a16:creationId xmlns:a16="http://schemas.microsoft.com/office/drawing/2014/main" id="{228ECDE4-22E1-43D9-AA9D-BA766B80854B}"/>
              </a:ext>
            </a:extLst>
          </p:cNvPr>
          <p:cNvSpPr/>
          <p:nvPr/>
        </p:nvSpPr>
        <p:spPr>
          <a:xfrm>
            <a:off x="389360" y="3077205"/>
            <a:ext cx="2481061" cy="1798187"/>
          </a:xfrm>
          <a:prstGeom prst="round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50" name="Прямокутник: округлені кути 41">
            <a:extLst>
              <a:ext uri="{FF2B5EF4-FFF2-40B4-BE49-F238E27FC236}">
                <a16:creationId xmlns:a16="http://schemas.microsoft.com/office/drawing/2014/main" id="{6F65A573-17F8-414A-AEE8-3EF29C8FAEBE}"/>
              </a:ext>
            </a:extLst>
          </p:cNvPr>
          <p:cNvSpPr/>
          <p:nvPr/>
        </p:nvSpPr>
        <p:spPr>
          <a:xfrm>
            <a:off x="5400894" y="2104584"/>
            <a:ext cx="3702704" cy="576094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Для </a:t>
            </a:r>
            <a:r>
              <a:rPr lang="ru-RU" sz="1400" dirty="0" err="1"/>
              <a:t>підключення</a:t>
            </a:r>
            <a:r>
              <a:rPr lang="ru-RU" sz="1400" dirty="0"/>
              <a:t> </a:t>
            </a:r>
            <a:r>
              <a:rPr lang="ru-RU" sz="1400" dirty="0" err="1"/>
              <a:t>розширювальних</a:t>
            </a:r>
            <a:r>
              <a:rPr lang="ru-RU" sz="1400" dirty="0"/>
              <a:t> карт до </a:t>
            </a:r>
            <a:r>
              <a:rPr lang="ru-RU" sz="1400" dirty="0" err="1"/>
              <a:t>системної</a:t>
            </a:r>
            <a:r>
              <a:rPr lang="ru-RU" sz="1400" dirty="0"/>
              <a:t> плати.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51" name="сВ">
            <a:extLst>
              <a:ext uri="{FF2B5EF4-FFF2-40B4-BE49-F238E27FC236}">
                <a16:creationId xmlns:a16="http://schemas.microsoft.com/office/drawing/2014/main" id="{C9FB2F12-5379-4B11-A6A9-D00C150B048E}"/>
              </a:ext>
            </a:extLst>
          </p:cNvPr>
          <p:cNvCxnSpPr>
            <a:cxnSpLocks/>
          </p:cNvCxnSpPr>
          <p:nvPr/>
        </p:nvCxnSpPr>
        <p:spPr>
          <a:xfrm flipH="1" flipV="1">
            <a:off x="4336213" y="2935401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 зі стрілкою 24">
            <a:extLst>
              <a:ext uri="{FF2B5EF4-FFF2-40B4-BE49-F238E27FC236}">
                <a16:creationId xmlns:a16="http://schemas.microsoft.com/office/drawing/2014/main" id="{0095599F-BAED-4E04-B1FB-F3F6506BD6B4}"/>
              </a:ext>
            </a:extLst>
          </p:cNvPr>
          <p:cNvCxnSpPr>
            <a:cxnSpLocks/>
          </p:cNvCxnSpPr>
          <p:nvPr/>
        </p:nvCxnSpPr>
        <p:spPr>
          <a:xfrm flipV="1">
            <a:off x="4819081" y="2450135"/>
            <a:ext cx="464525" cy="73700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Прямокутник: округлені кути 41">
            <a:extLst>
              <a:ext uri="{FF2B5EF4-FFF2-40B4-BE49-F238E27FC236}">
                <a16:creationId xmlns:a16="http://schemas.microsoft.com/office/drawing/2014/main" id="{D1B245DB-668A-44D9-8A5B-2C6A398AD79C}"/>
              </a:ext>
            </a:extLst>
          </p:cNvPr>
          <p:cNvSpPr/>
          <p:nvPr/>
        </p:nvSpPr>
        <p:spPr>
          <a:xfrm>
            <a:off x="5361256" y="2831298"/>
            <a:ext cx="4085872" cy="576094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Відповідає</a:t>
            </a:r>
            <a:r>
              <a:rPr lang="ru-RU" sz="1400" dirty="0"/>
              <a:t> за </a:t>
            </a:r>
            <a:r>
              <a:rPr lang="ru-RU" sz="1400" dirty="0" err="1"/>
              <a:t>ініціалізацію</a:t>
            </a:r>
            <a:r>
              <a:rPr lang="ru-RU" sz="1400" dirty="0"/>
              <a:t> та </a:t>
            </a:r>
            <a:r>
              <a:rPr lang="ru-RU" sz="1400" dirty="0" err="1"/>
              <a:t>комунікацію</a:t>
            </a:r>
            <a:r>
              <a:rPr lang="ru-RU" sz="1400" dirty="0"/>
              <a:t> з </a:t>
            </a:r>
            <a:r>
              <a:rPr lang="ru-RU" sz="1400" dirty="0" err="1"/>
              <a:t>розширювальною</a:t>
            </a:r>
            <a:r>
              <a:rPr lang="ru-RU" sz="1400" dirty="0"/>
              <a:t> </a:t>
            </a:r>
            <a:r>
              <a:rPr lang="ru-RU" sz="1400" dirty="0" err="1"/>
              <a:t>карткою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59" name="Пряма зі стрілкою 24">
            <a:extLst>
              <a:ext uri="{FF2B5EF4-FFF2-40B4-BE49-F238E27FC236}">
                <a16:creationId xmlns:a16="http://schemas.microsoft.com/office/drawing/2014/main" id="{722E5578-0710-44CC-9592-20D89B30A632}"/>
              </a:ext>
            </a:extLst>
          </p:cNvPr>
          <p:cNvCxnSpPr>
            <a:cxnSpLocks/>
          </p:cNvCxnSpPr>
          <p:nvPr/>
        </p:nvCxnSpPr>
        <p:spPr>
          <a:xfrm>
            <a:off x="4764433" y="2957804"/>
            <a:ext cx="531287" cy="179435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Сполучна лінія: вигнута 13">
            <a:extLst>
              <a:ext uri="{FF2B5EF4-FFF2-40B4-BE49-F238E27FC236}">
                <a16:creationId xmlns:a16="http://schemas.microsoft.com/office/drawing/2014/main" id="{0A0BB921-F6D4-468A-A5EE-B260F97353B7}"/>
              </a:ext>
            </a:extLst>
          </p:cNvPr>
          <p:cNvCxnSpPr>
            <a:cxnSpLocks/>
          </p:cNvCxnSpPr>
          <p:nvPr/>
        </p:nvCxnSpPr>
        <p:spPr>
          <a:xfrm rot="600000" flipH="1">
            <a:off x="6146860" y="4899145"/>
            <a:ext cx="83263" cy="1533230"/>
          </a:xfrm>
          <a:prstGeom prst="curvedConnector3">
            <a:avLst>
              <a:gd name="adj1" fmla="val -274552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В2">
            <a:extLst>
              <a:ext uri="{FF2B5EF4-FFF2-40B4-BE49-F238E27FC236}">
                <a16:creationId xmlns:a16="http://schemas.microsoft.com/office/drawing/2014/main" id="{D3422B8E-5426-49F2-B452-59872B120BD0}"/>
              </a:ext>
            </a:extLst>
          </p:cNvPr>
          <p:cNvCxnSpPr>
            <a:cxnSpLocks/>
          </p:cNvCxnSpPr>
          <p:nvPr/>
        </p:nvCxnSpPr>
        <p:spPr>
          <a:xfrm>
            <a:off x="4350025" y="2928956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731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0.33516 0.23565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58" y="1178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animClr clrSpc="rgb" dir="cw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set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mph" presetSubtype="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8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1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1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1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1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1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1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126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7" fill="hold">
                      <p:stCondLst>
                        <p:cond delay="0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1" grpId="1" animBg="1"/>
      <p:bldP spid="31" grpId="2" animBg="1"/>
      <p:bldP spid="36" grpId="0" animBg="1"/>
      <p:bldP spid="38" grpId="0" animBg="1"/>
      <p:bldP spid="40" grpId="0" animBg="1"/>
      <p:bldP spid="41" grpId="0" animBg="1"/>
      <p:bldP spid="42" grpId="0" animBg="1"/>
      <p:bldP spid="48" grpId="0" animBg="1"/>
      <p:bldP spid="49" grpId="0" animBg="1"/>
      <p:bldP spid="50" grpId="0" animBg="1"/>
      <p:bldP spid="50" grpId="1" animBg="1"/>
      <p:bldP spid="50" grpId="2" animBg="1"/>
      <p:bldP spid="58" grpId="0" animBg="1"/>
      <p:bldP spid="58" grpId="1" animBg="1"/>
      <p:bldP spid="58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278E7A-0012-4099-9FC9-44E7D287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84246"/>
            <a:ext cx="10321466" cy="974976"/>
          </a:xfrm>
        </p:spPr>
        <p:txBody>
          <a:bodyPr/>
          <a:lstStyle/>
          <a:p>
            <a:r>
              <a:rPr lang="en-US" dirty="0"/>
              <a:t>DIMM</a:t>
            </a:r>
            <a:r>
              <a:rPr lang="uk-UA" dirty="0"/>
              <a:t> </a:t>
            </a:r>
          </a:p>
        </p:txBody>
      </p:sp>
      <p:sp>
        <p:nvSpPr>
          <p:cNvPr id="30" name="Прямокутник: округлені кути 35">
            <a:extLst>
              <a:ext uri="{FF2B5EF4-FFF2-40B4-BE49-F238E27FC236}">
                <a16:creationId xmlns:a16="http://schemas.microsoft.com/office/drawing/2014/main" id="{62B4F493-9B4D-4E91-AEE4-8D41215FEF74}"/>
              </a:ext>
            </a:extLst>
          </p:cNvPr>
          <p:cNvSpPr/>
          <p:nvPr/>
        </p:nvSpPr>
        <p:spPr>
          <a:xfrm>
            <a:off x="1034185" y="2549841"/>
            <a:ext cx="2343455" cy="1426458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Фізичний</a:t>
            </a:r>
            <a:r>
              <a:rPr lang="ru-RU" sz="1400" dirty="0"/>
              <a:t> тип </a:t>
            </a:r>
            <a:r>
              <a:rPr lang="ru-RU" sz="1400" dirty="0" err="1"/>
              <a:t>інтерфейсу</a:t>
            </a:r>
            <a:r>
              <a:rPr lang="ru-RU" sz="1400" dirty="0"/>
              <a:t> на </a:t>
            </a:r>
            <a:r>
              <a:rPr lang="ru-RU" sz="1400" dirty="0" err="1"/>
              <a:t>материнській</a:t>
            </a:r>
            <a:r>
              <a:rPr lang="ru-RU" sz="1400" dirty="0"/>
              <a:t> </a:t>
            </a:r>
            <a:r>
              <a:rPr lang="ru-RU" sz="1400" dirty="0" err="1"/>
              <a:t>платі</a:t>
            </a:r>
            <a:r>
              <a:rPr lang="ru-RU" sz="1400" dirty="0"/>
              <a:t>, </a:t>
            </a:r>
            <a:r>
              <a:rPr lang="ru-RU" sz="1400" dirty="0" err="1"/>
              <a:t>призначений</a:t>
            </a:r>
            <a:r>
              <a:rPr lang="ru-RU" sz="1400" dirty="0"/>
              <a:t> для </a:t>
            </a:r>
            <a:r>
              <a:rPr lang="ru-RU" sz="1400" dirty="0" err="1"/>
              <a:t>підключення</a:t>
            </a:r>
            <a:r>
              <a:rPr lang="ru-RU" sz="1400" dirty="0"/>
              <a:t> </a:t>
            </a:r>
            <a:r>
              <a:rPr lang="ru-RU" sz="1400" dirty="0" err="1"/>
              <a:t>різних</a:t>
            </a:r>
            <a:r>
              <a:rPr lang="ru-RU" sz="1400" dirty="0"/>
              <a:t> </a:t>
            </a:r>
            <a:r>
              <a:rPr lang="ru-RU" sz="1400" dirty="0" err="1"/>
              <a:t>компонентів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31" name="Прямокутник: округлені кути 1">
            <a:hlinkClick r:id="rId2" action="ppaction://hlinksldjump"/>
            <a:extLst>
              <a:ext uri="{FF2B5EF4-FFF2-40B4-BE49-F238E27FC236}">
                <a16:creationId xmlns:a16="http://schemas.microsoft.com/office/drawing/2014/main" id="{4502F7B3-23A0-4E05-92CC-E5C106C81EA2}"/>
              </a:ext>
            </a:extLst>
          </p:cNvPr>
          <p:cNvSpPr/>
          <p:nvPr/>
        </p:nvSpPr>
        <p:spPr>
          <a:xfrm>
            <a:off x="4291205" y="2831298"/>
            <a:ext cx="1366604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PCIe</a:t>
            </a:r>
            <a:r>
              <a:rPr lang="uk-UA" sz="1400" dirty="0"/>
              <a:t> 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32" name="Пряма зі стрілкою 6">
            <a:extLst>
              <a:ext uri="{FF2B5EF4-FFF2-40B4-BE49-F238E27FC236}">
                <a16:creationId xmlns:a16="http://schemas.microsoft.com/office/drawing/2014/main" id="{E7324134-7A1D-4ABA-BDFE-1A36EE4C70FE}"/>
              </a:ext>
            </a:extLst>
          </p:cNvPr>
          <p:cNvCxnSpPr>
            <a:cxnSpLocks/>
          </p:cNvCxnSpPr>
          <p:nvPr/>
        </p:nvCxnSpPr>
        <p:spPr>
          <a:xfrm flipH="1" flipV="1">
            <a:off x="6600945" y="3567827"/>
            <a:ext cx="1602400" cy="393012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зі стрілкою 24">
            <a:extLst>
              <a:ext uri="{FF2B5EF4-FFF2-40B4-BE49-F238E27FC236}">
                <a16:creationId xmlns:a16="http://schemas.microsoft.com/office/drawing/2014/main" id="{E37C41CA-1D1F-414B-8676-72477512FAA0}"/>
              </a:ext>
            </a:extLst>
          </p:cNvPr>
          <p:cNvCxnSpPr>
            <a:cxnSpLocks/>
          </p:cNvCxnSpPr>
          <p:nvPr/>
        </p:nvCxnSpPr>
        <p:spPr>
          <a:xfrm flipH="1">
            <a:off x="7135903" y="4693167"/>
            <a:ext cx="944967" cy="0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Прямокутник: округлені кути 41">
            <a:extLst>
              <a:ext uri="{FF2B5EF4-FFF2-40B4-BE49-F238E27FC236}">
                <a16:creationId xmlns:a16="http://schemas.microsoft.com/office/drawing/2014/main" id="{5B423EFE-49F2-4215-B1FF-88C009830A72}"/>
              </a:ext>
            </a:extLst>
          </p:cNvPr>
          <p:cNvSpPr/>
          <p:nvPr/>
        </p:nvSpPr>
        <p:spPr>
          <a:xfrm>
            <a:off x="1457667" y="2412834"/>
            <a:ext cx="4556704" cy="569680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</a:t>
            </a:r>
            <a:r>
              <a:rPr lang="ru-RU" sz="1400" dirty="0" err="1"/>
              <a:t>икористовується</a:t>
            </a:r>
            <a:r>
              <a:rPr lang="ru-RU" sz="1400" dirty="0"/>
              <a:t> для </a:t>
            </a:r>
            <a:r>
              <a:rPr lang="ru-RU" sz="1400" dirty="0" err="1"/>
              <a:t>підключення</a:t>
            </a:r>
            <a:r>
              <a:rPr lang="ru-RU" sz="1400" dirty="0"/>
              <a:t> </a:t>
            </a:r>
            <a:r>
              <a:rPr lang="ru-RU" sz="1400" dirty="0" err="1"/>
              <a:t>оперативної</a:t>
            </a:r>
            <a:r>
              <a:rPr lang="ru-RU" sz="1400" dirty="0"/>
              <a:t> </a:t>
            </a:r>
            <a:r>
              <a:rPr lang="ru-RU" sz="1400" dirty="0" err="1"/>
              <a:t>пам'яті</a:t>
            </a:r>
            <a:r>
              <a:rPr lang="ru-RU" sz="1400" dirty="0"/>
              <a:t> (ОЗП) до </a:t>
            </a:r>
            <a:r>
              <a:rPr lang="ru-RU" sz="1400" dirty="0" err="1"/>
              <a:t>материнської</a:t>
            </a:r>
            <a:r>
              <a:rPr lang="ru-RU" sz="1400" dirty="0"/>
              <a:t> плати</a:t>
            </a:r>
            <a:r>
              <a:rPr lang="en-US" sz="1400" dirty="0"/>
              <a:t>.</a:t>
            </a:r>
          </a:p>
        </p:txBody>
      </p:sp>
      <p:cxnSp>
        <p:nvCxnSpPr>
          <p:cNvPr id="34" name="Пряма зі стрілкою 26">
            <a:extLst>
              <a:ext uri="{FF2B5EF4-FFF2-40B4-BE49-F238E27FC236}">
                <a16:creationId xmlns:a16="http://schemas.microsoft.com/office/drawing/2014/main" id="{344B0CBC-E0EC-4A7E-B88A-D9620D9FA1D2}"/>
              </a:ext>
            </a:extLst>
          </p:cNvPr>
          <p:cNvCxnSpPr>
            <a:cxnSpLocks/>
          </p:cNvCxnSpPr>
          <p:nvPr/>
        </p:nvCxnSpPr>
        <p:spPr>
          <a:xfrm flipH="1">
            <a:off x="6770648" y="5410690"/>
            <a:ext cx="1560790" cy="603900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 зі стрілкою 6">
            <a:hlinkClick r:id="rId3" action="ppaction://hlinksldjump"/>
            <a:extLst>
              <a:ext uri="{FF2B5EF4-FFF2-40B4-BE49-F238E27FC236}">
                <a16:creationId xmlns:a16="http://schemas.microsoft.com/office/drawing/2014/main" id="{CDFED980-5F4E-4E54-A613-49FFA1DD2284}"/>
              </a:ext>
            </a:extLst>
          </p:cNvPr>
          <p:cNvCxnSpPr>
            <a:cxnSpLocks/>
          </p:cNvCxnSpPr>
          <p:nvPr/>
        </p:nvCxnSpPr>
        <p:spPr>
          <a:xfrm flipV="1">
            <a:off x="5361256" y="3231076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кутник: округлені кути 1">
            <a:hlinkClick r:id="rId4" action="ppaction://hlinksldjump"/>
            <a:extLst>
              <a:ext uri="{FF2B5EF4-FFF2-40B4-BE49-F238E27FC236}">
                <a16:creationId xmlns:a16="http://schemas.microsoft.com/office/drawing/2014/main" id="{1401E7C9-3D74-4EFA-9C57-B0E72A696E92}"/>
              </a:ext>
            </a:extLst>
          </p:cNvPr>
          <p:cNvSpPr/>
          <p:nvPr/>
        </p:nvSpPr>
        <p:spPr>
          <a:xfrm>
            <a:off x="4028305" y="4144720"/>
            <a:ext cx="1721998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DIMM 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37" name="Пряма зі стрілкою 6">
            <a:hlinkClick r:id="rId5" action="ppaction://hlinksldjump"/>
            <a:extLst>
              <a:ext uri="{FF2B5EF4-FFF2-40B4-BE49-F238E27FC236}">
                <a16:creationId xmlns:a16="http://schemas.microsoft.com/office/drawing/2014/main" id="{9C188DE8-2265-45E6-B33C-EA3522851762}"/>
              </a:ext>
            </a:extLst>
          </p:cNvPr>
          <p:cNvCxnSpPr>
            <a:cxnSpLocks/>
          </p:cNvCxnSpPr>
          <p:nvPr/>
        </p:nvCxnSpPr>
        <p:spPr>
          <a:xfrm flipV="1">
            <a:off x="5453749" y="4544498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кутник: округлені кути 1">
            <a:hlinkClick r:id="rId6" action="ppaction://hlinksldjump"/>
            <a:extLst>
              <a:ext uri="{FF2B5EF4-FFF2-40B4-BE49-F238E27FC236}">
                <a16:creationId xmlns:a16="http://schemas.microsoft.com/office/drawing/2014/main" id="{4D42748B-6D3B-4B1E-9B9E-D4CEE47E8FDB}"/>
              </a:ext>
            </a:extLst>
          </p:cNvPr>
          <p:cNvSpPr/>
          <p:nvPr/>
        </p:nvSpPr>
        <p:spPr>
          <a:xfrm>
            <a:off x="4340951" y="5596968"/>
            <a:ext cx="1265382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M.2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39" name="Пряма зі стрілкою 6">
            <a:extLst>
              <a:ext uri="{FF2B5EF4-FFF2-40B4-BE49-F238E27FC236}">
                <a16:creationId xmlns:a16="http://schemas.microsoft.com/office/drawing/2014/main" id="{FDF01E2F-5BC1-4549-A84B-EC863A4D3919}"/>
              </a:ext>
            </a:extLst>
          </p:cNvPr>
          <p:cNvCxnSpPr>
            <a:cxnSpLocks/>
          </p:cNvCxnSpPr>
          <p:nvPr/>
        </p:nvCxnSpPr>
        <p:spPr>
          <a:xfrm>
            <a:off x="5364199" y="5994894"/>
            <a:ext cx="184854" cy="116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кутник: округлені кути 18">
            <a:extLst>
              <a:ext uri="{FF2B5EF4-FFF2-40B4-BE49-F238E27FC236}">
                <a16:creationId xmlns:a16="http://schemas.microsoft.com/office/drawing/2014/main" id="{07AE2ED9-2761-44B6-B86E-4589B8EB1833}"/>
              </a:ext>
            </a:extLst>
          </p:cNvPr>
          <p:cNvSpPr/>
          <p:nvPr/>
        </p:nvSpPr>
        <p:spPr>
          <a:xfrm>
            <a:off x="713211" y="4218882"/>
            <a:ext cx="2766354" cy="1798187"/>
          </a:xfrm>
          <a:prstGeom prst="round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41" name="Прямокутник: округлені кути 41">
            <a:extLst>
              <a:ext uri="{FF2B5EF4-FFF2-40B4-BE49-F238E27FC236}">
                <a16:creationId xmlns:a16="http://schemas.microsoft.com/office/drawing/2014/main" id="{3303201F-F5B2-4EAB-BD77-9B25C08DB91A}"/>
              </a:ext>
            </a:extLst>
          </p:cNvPr>
          <p:cNvSpPr/>
          <p:nvPr/>
        </p:nvSpPr>
        <p:spPr>
          <a:xfrm>
            <a:off x="3194272" y="3411886"/>
            <a:ext cx="2931604" cy="1922494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/>
              <a:t>Передає </a:t>
            </a:r>
            <a:r>
              <a:rPr lang="ru-RU" sz="1400" dirty="0" err="1"/>
              <a:t>електричні</a:t>
            </a:r>
            <a:r>
              <a:rPr lang="ru-RU" sz="1400" dirty="0"/>
              <a:t> </a:t>
            </a:r>
            <a:r>
              <a:rPr lang="ru-RU" sz="1400" dirty="0" err="1"/>
              <a:t>сигнали</a:t>
            </a:r>
            <a:r>
              <a:rPr lang="ru-RU" sz="1400" dirty="0"/>
              <a:t> </a:t>
            </a:r>
            <a:r>
              <a:rPr lang="ru-RU" sz="1400" dirty="0" err="1"/>
              <a:t>від</a:t>
            </a:r>
            <a:r>
              <a:rPr lang="ru-RU" sz="1400" dirty="0"/>
              <a:t> ОЗП до </a:t>
            </a:r>
            <a:r>
              <a:rPr lang="ru-RU" sz="1400" dirty="0" err="1"/>
              <a:t>системної</a:t>
            </a:r>
            <a:r>
              <a:rPr lang="ru-RU" sz="1400" dirty="0"/>
              <a:t> плати, </a:t>
            </a:r>
            <a:r>
              <a:rPr lang="ru-RU" sz="1400" dirty="0" err="1"/>
              <a:t>також</a:t>
            </a:r>
            <a:r>
              <a:rPr lang="ru-RU" sz="1400" dirty="0"/>
              <a:t> </a:t>
            </a:r>
            <a:r>
              <a:rPr lang="ru-RU" sz="1400" dirty="0" err="1"/>
              <a:t>забезпечує</a:t>
            </a:r>
            <a:r>
              <a:rPr lang="ru-RU" sz="1400" dirty="0"/>
              <a:t> </a:t>
            </a:r>
            <a:r>
              <a:rPr lang="ru-RU" sz="1400" dirty="0" err="1"/>
              <a:t>живлення</a:t>
            </a:r>
            <a:r>
              <a:rPr lang="ru-RU" sz="1400" dirty="0"/>
              <a:t> для </a:t>
            </a:r>
            <a:r>
              <a:rPr lang="ru-RU" sz="1400" dirty="0" err="1"/>
              <a:t>модулів</a:t>
            </a:r>
            <a:r>
              <a:rPr lang="ru-RU" sz="1400" dirty="0"/>
              <a:t> </a:t>
            </a:r>
            <a:r>
              <a:rPr lang="ru-RU" sz="1400" dirty="0" err="1"/>
              <a:t>пам'яті</a:t>
            </a:r>
            <a:r>
              <a:rPr lang="ru-RU" sz="1400" dirty="0"/>
              <a:t>. </a:t>
            </a:r>
            <a:r>
              <a:rPr lang="ru-RU" sz="1400" dirty="0" err="1"/>
              <a:t>Роз'єм</a:t>
            </a:r>
            <a:r>
              <a:rPr lang="ru-RU" sz="1400" dirty="0"/>
              <a:t> </a:t>
            </a:r>
            <a:r>
              <a:rPr lang="ru-RU" sz="1400" dirty="0" err="1"/>
              <a:t>має</a:t>
            </a:r>
            <a:r>
              <a:rPr lang="ru-RU" sz="1400" dirty="0"/>
              <a:t> </a:t>
            </a:r>
            <a:r>
              <a:rPr lang="ru-RU" sz="1400" dirty="0" err="1"/>
              <a:t>контактні</a:t>
            </a:r>
            <a:r>
              <a:rPr lang="ru-RU" sz="1400" dirty="0"/>
              <a:t> </a:t>
            </a:r>
            <a:r>
              <a:rPr lang="ru-RU" sz="1400" dirty="0" err="1"/>
              <a:t>піни</a:t>
            </a:r>
            <a:r>
              <a:rPr lang="ru-RU" sz="1400" dirty="0"/>
              <a:t>, </a:t>
            </a:r>
            <a:r>
              <a:rPr lang="ru-RU" sz="1400" dirty="0" err="1"/>
              <a:t>які</a:t>
            </a:r>
            <a:r>
              <a:rPr lang="ru-RU" sz="1400" dirty="0"/>
              <a:t> </a:t>
            </a:r>
            <a:r>
              <a:rPr lang="ru-RU" sz="1400" dirty="0" err="1"/>
              <a:t>передають</a:t>
            </a:r>
            <a:r>
              <a:rPr lang="ru-RU" sz="1400" dirty="0"/>
              <a:t> </a:t>
            </a:r>
            <a:r>
              <a:rPr lang="ru-RU" sz="1400" dirty="0" err="1"/>
              <a:t>дані</a:t>
            </a:r>
            <a:r>
              <a:rPr lang="ru-RU" sz="1400" dirty="0"/>
              <a:t> і </a:t>
            </a:r>
            <a:r>
              <a:rPr lang="ru-RU" sz="1400" dirty="0" err="1"/>
              <a:t>сигнали</a:t>
            </a:r>
            <a:r>
              <a:rPr lang="ru-RU" sz="1400" dirty="0"/>
              <a:t> </a:t>
            </a:r>
            <a:r>
              <a:rPr lang="ru-RU" sz="1400" dirty="0" err="1"/>
              <a:t>між</a:t>
            </a:r>
            <a:r>
              <a:rPr lang="ru-RU" sz="1400" dirty="0"/>
              <a:t> </a:t>
            </a:r>
            <a:r>
              <a:rPr lang="ru-RU" sz="1400" dirty="0" err="1"/>
              <a:t>пам'яттю</a:t>
            </a:r>
            <a:r>
              <a:rPr lang="ru-RU" sz="1400" dirty="0"/>
              <a:t> та системною платою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49" name="Прямокутник: округлені кути 18">
            <a:extLst>
              <a:ext uri="{FF2B5EF4-FFF2-40B4-BE49-F238E27FC236}">
                <a16:creationId xmlns:a16="http://schemas.microsoft.com/office/drawing/2014/main" id="{228ECDE4-22E1-43D9-AA9D-BA766B80854B}"/>
              </a:ext>
            </a:extLst>
          </p:cNvPr>
          <p:cNvSpPr/>
          <p:nvPr/>
        </p:nvSpPr>
        <p:spPr>
          <a:xfrm>
            <a:off x="374438" y="3214212"/>
            <a:ext cx="2481061" cy="1798187"/>
          </a:xfrm>
          <a:prstGeom prst="round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60" name="Сполучна лінія: вигнута 13">
            <a:extLst>
              <a:ext uri="{FF2B5EF4-FFF2-40B4-BE49-F238E27FC236}">
                <a16:creationId xmlns:a16="http://schemas.microsoft.com/office/drawing/2014/main" id="{0A0BB921-F6D4-468A-A5EE-B260F97353B7}"/>
              </a:ext>
            </a:extLst>
          </p:cNvPr>
          <p:cNvCxnSpPr>
            <a:cxnSpLocks/>
          </p:cNvCxnSpPr>
          <p:nvPr/>
        </p:nvCxnSpPr>
        <p:spPr>
          <a:xfrm rot="600000" flipH="1">
            <a:off x="6146860" y="4899145"/>
            <a:ext cx="83263" cy="1533230"/>
          </a:xfrm>
          <a:prstGeom prst="curvedConnector3">
            <a:avLst>
              <a:gd name="adj1" fmla="val -274552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кутник: округлені кути 41">
            <a:extLst>
              <a:ext uri="{FF2B5EF4-FFF2-40B4-BE49-F238E27FC236}">
                <a16:creationId xmlns:a16="http://schemas.microsoft.com/office/drawing/2014/main" id="{5718D5A0-0AF8-40AB-8C88-AEB86E5D5CBC}"/>
              </a:ext>
            </a:extLst>
          </p:cNvPr>
          <p:cNvSpPr/>
          <p:nvPr/>
        </p:nvSpPr>
        <p:spPr>
          <a:xfrm>
            <a:off x="1178875" y="5596968"/>
            <a:ext cx="4571428" cy="993291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Визначає</a:t>
            </a:r>
            <a:r>
              <a:rPr lang="ru-RU" sz="1400" dirty="0"/>
              <a:t> </a:t>
            </a:r>
            <a:r>
              <a:rPr lang="ru-RU" sz="1400" dirty="0" err="1"/>
              <a:t>максимальну</a:t>
            </a:r>
            <a:r>
              <a:rPr lang="ru-RU" sz="1400" dirty="0"/>
              <a:t> </a:t>
            </a:r>
            <a:r>
              <a:rPr lang="ru-RU" sz="1400" dirty="0" err="1"/>
              <a:t>кількість</a:t>
            </a:r>
            <a:r>
              <a:rPr lang="ru-RU" sz="1400" dirty="0"/>
              <a:t> </a:t>
            </a:r>
            <a:r>
              <a:rPr lang="ru-RU" sz="1400" dirty="0" err="1"/>
              <a:t>модулів</a:t>
            </a:r>
            <a:r>
              <a:rPr lang="ru-RU" sz="1400" dirty="0"/>
              <a:t> </a:t>
            </a:r>
            <a:r>
              <a:rPr lang="ru-RU" sz="1400" dirty="0" err="1"/>
              <a:t>пам'яті</a:t>
            </a:r>
            <a:r>
              <a:rPr lang="ru-RU" sz="1400" dirty="0"/>
              <a:t>, </a:t>
            </a:r>
            <a:r>
              <a:rPr lang="ru-RU" sz="1400" dirty="0" err="1"/>
              <a:t>які</a:t>
            </a:r>
            <a:r>
              <a:rPr lang="ru-RU" sz="1400" dirty="0"/>
              <a:t> </a:t>
            </a:r>
            <a:r>
              <a:rPr lang="ru-RU" sz="1400" dirty="0" err="1"/>
              <a:t>можуть</a:t>
            </a:r>
            <a:r>
              <a:rPr lang="ru-RU" sz="1400" dirty="0"/>
              <a:t> бути </a:t>
            </a:r>
            <a:r>
              <a:rPr lang="ru-RU" sz="1400" dirty="0" err="1"/>
              <a:t>встановлені</a:t>
            </a:r>
            <a:r>
              <a:rPr lang="ru-RU" sz="1400" dirty="0"/>
              <a:t> на </a:t>
            </a:r>
            <a:r>
              <a:rPr lang="ru-RU" sz="1400" dirty="0" err="1"/>
              <a:t>системну</a:t>
            </a:r>
            <a:r>
              <a:rPr lang="ru-RU" sz="1400" dirty="0"/>
              <a:t> плату, а </a:t>
            </a:r>
            <a:r>
              <a:rPr lang="ru-RU" sz="1400" dirty="0" err="1"/>
              <a:t>також</a:t>
            </a:r>
            <a:r>
              <a:rPr lang="ru-RU" sz="1400" dirty="0"/>
              <a:t> </a:t>
            </a:r>
            <a:r>
              <a:rPr lang="ru-RU" sz="1400" dirty="0" err="1"/>
              <a:t>швидкість</a:t>
            </a:r>
            <a:r>
              <a:rPr lang="ru-RU" sz="1400" dirty="0"/>
              <a:t> </a:t>
            </a:r>
            <a:r>
              <a:rPr lang="ru-RU" sz="1400" dirty="0" err="1"/>
              <a:t>передачі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ru-RU" sz="1400" dirty="0"/>
              <a:t> </a:t>
            </a:r>
            <a:r>
              <a:rPr lang="ru-RU" sz="1400" dirty="0" err="1"/>
              <a:t>між</a:t>
            </a:r>
            <a:r>
              <a:rPr lang="ru-RU" sz="1400" dirty="0"/>
              <a:t> </a:t>
            </a:r>
            <a:r>
              <a:rPr lang="ru-RU" sz="1400" dirty="0" err="1"/>
              <a:t>пам'яттю</a:t>
            </a:r>
            <a:r>
              <a:rPr lang="ru-RU" sz="1400" dirty="0"/>
              <a:t> та </a:t>
            </a:r>
            <a:r>
              <a:rPr lang="ru-RU" sz="1400" dirty="0" err="1"/>
              <a:t>іншими</a:t>
            </a:r>
            <a:r>
              <a:rPr lang="ru-RU" sz="1400" dirty="0"/>
              <a:t> компонентами </a:t>
            </a:r>
            <a:r>
              <a:rPr lang="ru-RU" sz="1400" dirty="0" err="1"/>
              <a:t>системи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27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35768 0.04421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78" y="219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animClr clrSpc="rgb" dir="cw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set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mph" presetSubtype="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8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6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42" grpId="0" animBg="1"/>
      <p:bldP spid="36" grpId="0" animBg="1"/>
      <p:bldP spid="36" grpId="1" animBg="1"/>
      <p:bldP spid="36" grpId="2" animBg="1"/>
      <p:bldP spid="38" grpId="0" animBg="1"/>
      <p:bldP spid="40" grpId="0" animBg="1"/>
      <p:bldP spid="41" grpId="0" animBg="1"/>
      <p:bldP spid="49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278E7A-0012-4099-9FC9-44E7D287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84246"/>
            <a:ext cx="10321466" cy="974976"/>
          </a:xfrm>
        </p:spPr>
        <p:txBody>
          <a:bodyPr/>
          <a:lstStyle/>
          <a:p>
            <a:r>
              <a:rPr lang="en-US" dirty="0"/>
              <a:t>M.2</a:t>
            </a:r>
            <a:r>
              <a:rPr lang="uk-UA" dirty="0"/>
              <a:t> </a:t>
            </a:r>
          </a:p>
        </p:txBody>
      </p:sp>
      <p:sp>
        <p:nvSpPr>
          <p:cNvPr id="30" name="Прямокутник: округлені кути 35">
            <a:extLst>
              <a:ext uri="{FF2B5EF4-FFF2-40B4-BE49-F238E27FC236}">
                <a16:creationId xmlns:a16="http://schemas.microsoft.com/office/drawing/2014/main" id="{62B4F493-9B4D-4E91-AEE4-8D41215FEF74}"/>
              </a:ext>
            </a:extLst>
          </p:cNvPr>
          <p:cNvSpPr/>
          <p:nvPr/>
        </p:nvSpPr>
        <p:spPr>
          <a:xfrm>
            <a:off x="1034185" y="2549841"/>
            <a:ext cx="2343455" cy="1426458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Фізичний</a:t>
            </a:r>
            <a:r>
              <a:rPr lang="ru-RU" sz="1400" dirty="0"/>
              <a:t> тип </a:t>
            </a:r>
            <a:r>
              <a:rPr lang="ru-RU" sz="1400" dirty="0" err="1"/>
              <a:t>інтерфейсу</a:t>
            </a:r>
            <a:r>
              <a:rPr lang="ru-RU" sz="1400" dirty="0"/>
              <a:t> на </a:t>
            </a:r>
            <a:r>
              <a:rPr lang="ru-RU" sz="1400" dirty="0" err="1"/>
              <a:t>материнській</a:t>
            </a:r>
            <a:r>
              <a:rPr lang="ru-RU" sz="1400" dirty="0"/>
              <a:t> </a:t>
            </a:r>
            <a:r>
              <a:rPr lang="ru-RU" sz="1400" dirty="0" err="1"/>
              <a:t>платі</a:t>
            </a:r>
            <a:r>
              <a:rPr lang="ru-RU" sz="1400" dirty="0"/>
              <a:t>, </a:t>
            </a:r>
            <a:r>
              <a:rPr lang="ru-RU" sz="1400" dirty="0" err="1"/>
              <a:t>призначений</a:t>
            </a:r>
            <a:r>
              <a:rPr lang="ru-RU" sz="1400" dirty="0"/>
              <a:t> для </a:t>
            </a:r>
            <a:r>
              <a:rPr lang="ru-RU" sz="1400" dirty="0" err="1"/>
              <a:t>підключення</a:t>
            </a:r>
            <a:r>
              <a:rPr lang="ru-RU" sz="1400" dirty="0"/>
              <a:t> </a:t>
            </a:r>
            <a:r>
              <a:rPr lang="ru-RU" sz="1400" dirty="0" err="1"/>
              <a:t>різних</a:t>
            </a:r>
            <a:r>
              <a:rPr lang="ru-RU" sz="1400" dirty="0"/>
              <a:t> </a:t>
            </a:r>
            <a:r>
              <a:rPr lang="ru-RU" sz="1400" dirty="0" err="1"/>
              <a:t>компонентів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31" name="Прямокутник: округлені кути 1">
            <a:hlinkClick r:id="rId2" action="ppaction://hlinksldjump"/>
            <a:extLst>
              <a:ext uri="{FF2B5EF4-FFF2-40B4-BE49-F238E27FC236}">
                <a16:creationId xmlns:a16="http://schemas.microsoft.com/office/drawing/2014/main" id="{4502F7B3-23A0-4E05-92CC-E5C106C81EA2}"/>
              </a:ext>
            </a:extLst>
          </p:cNvPr>
          <p:cNvSpPr/>
          <p:nvPr/>
        </p:nvSpPr>
        <p:spPr>
          <a:xfrm>
            <a:off x="4291205" y="2831298"/>
            <a:ext cx="1366604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PCIe</a:t>
            </a:r>
            <a:r>
              <a:rPr lang="uk-UA" sz="1400" dirty="0"/>
              <a:t> 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32" name="Пряма зі стрілкою 6">
            <a:extLst>
              <a:ext uri="{FF2B5EF4-FFF2-40B4-BE49-F238E27FC236}">
                <a16:creationId xmlns:a16="http://schemas.microsoft.com/office/drawing/2014/main" id="{E7324134-7A1D-4ABA-BDFE-1A36EE4C70FE}"/>
              </a:ext>
            </a:extLst>
          </p:cNvPr>
          <p:cNvCxnSpPr>
            <a:cxnSpLocks/>
          </p:cNvCxnSpPr>
          <p:nvPr/>
        </p:nvCxnSpPr>
        <p:spPr>
          <a:xfrm flipH="1" flipV="1">
            <a:off x="6600945" y="3567827"/>
            <a:ext cx="1602400" cy="393012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 зі стрілкою 24">
            <a:extLst>
              <a:ext uri="{FF2B5EF4-FFF2-40B4-BE49-F238E27FC236}">
                <a16:creationId xmlns:a16="http://schemas.microsoft.com/office/drawing/2014/main" id="{E37C41CA-1D1F-414B-8676-72477512FAA0}"/>
              </a:ext>
            </a:extLst>
          </p:cNvPr>
          <p:cNvCxnSpPr>
            <a:cxnSpLocks/>
          </p:cNvCxnSpPr>
          <p:nvPr/>
        </p:nvCxnSpPr>
        <p:spPr>
          <a:xfrm flipH="1">
            <a:off x="7135903" y="4693167"/>
            <a:ext cx="944967" cy="0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 зі стрілкою 26">
            <a:extLst>
              <a:ext uri="{FF2B5EF4-FFF2-40B4-BE49-F238E27FC236}">
                <a16:creationId xmlns:a16="http://schemas.microsoft.com/office/drawing/2014/main" id="{344B0CBC-E0EC-4A7E-B88A-D9620D9FA1D2}"/>
              </a:ext>
            </a:extLst>
          </p:cNvPr>
          <p:cNvCxnSpPr>
            <a:cxnSpLocks/>
          </p:cNvCxnSpPr>
          <p:nvPr/>
        </p:nvCxnSpPr>
        <p:spPr>
          <a:xfrm flipH="1">
            <a:off x="6770648" y="5410690"/>
            <a:ext cx="1560790" cy="603900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 зі стрілкою 6">
            <a:hlinkClick r:id="rId3" action="ppaction://hlinksldjump"/>
            <a:extLst>
              <a:ext uri="{FF2B5EF4-FFF2-40B4-BE49-F238E27FC236}">
                <a16:creationId xmlns:a16="http://schemas.microsoft.com/office/drawing/2014/main" id="{CDFED980-5F4E-4E54-A613-49FFA1DD2284}"/>
              </a:ext>
            </a:extLst>
          </p:cNvPr>
          <p:cNvCxnSpPr>
            <a:cxnSpLocks/>
          </p:cNvCxnSpPr>
          <p:nvPr/>
        </p:nvCxnSpPr>
        <p:spPr>
          <a:xfrm flipV="1">
            <a:off x="5361256" y="3231076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кутник: округлені кути 1">
            <a:hlinkClick r:id="rId4" action="ppaction://hlinksldjump"/>
            <a:extLst>
              <a:ext uri="{FF2B5EF4-FFF2-40B4-BE49-F238E27FC236}">
                <a16:creationId xmlns:a16="http://schemas.microsoft.com/office/drawing/2014/main" id="{1401E7C9-3D74-4EFA-9C57-B0E72A696E92}"/>
              </a:ext>
            </a:extLst>
          </p:cNvPr>
          <p:cNvSpPr/>
          <p:nvPr/>
        </p:nvSpPr>
        <p:spPr>
          <a:xfrm>
            <a:off x="4028305" y="4144720"/>
            <a:ext cx="1721998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DIMM 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37" name="Пряма зі стрілкою 6">
            <a:hlinkClick r:id="rId5" action="ppaction://hlinksldjump"/>
            <a:extLst>
              <a:ext uri="{FF2B5EF4-FFF2-40B4-BE49-F238E27FC236}">
                <a16:creationId xmlns:a16="http://schemas.microsoft.com/office/drawing/2014/main" id="{9C188DE8-2265-45E6-B33C-EA3522851762}"/>
              </a:ext>
            </a:extLst>
          </p:cNvPr>
          <p:cNvCxnSpPr>
            <a:cxnSpLocks/>
          </p:cNvCxnSpPr>
          <p:nvPr/>
        </p:nvCxnSpPr>
        <p:spPr>
          <a:xfrm flipV="1">
            <a:off x="5453749" y="4544498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кутник: округлені кути 1">
            <a:hlinkClick r:id="rId6" action="ppaction://hlinksldjump"/>
            <a:extLst>
              <a:ext uri="{FF2B5EF4-FFF2-40B4-BE49-F238E27FC236}">
                <a16:creationId xmlns:a16="http://schemas.microsoft.com/office/drawing/2014/main" id="{4D42748B-6D3B-4B1E-9B9E-D4CEE47E8FDB}"/>
              </a:ext>
            </a:extLst>
          </p:cNvPr>
          <p:cNvSpPr/>
          <p:nvPr/>
        </p:nvSpPr>
        <p:spPr>
          <a:xfrm>
            <a:off x="4340951" y="5596968"/>
            <a:ext cx="1265382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M.2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39" name="Пряма зі стрілкою 6">
            <a:extLst>
              <a:ext uri="{FF2B5EF4-FFF2-40B4-BE49-F238E27FC236}">
                <a16:creationId xmlns:a16="http://schemas.microsoft.com/office/drawing/2014/main" id="{FDF01E2F-5BC1-4549-A84B-EC863A4D3919}"/>
              </a:ext>
            </a:extLst>
          </p:cNvPr>
          <p:cNvCxnSpPr>
            <a:cxnSpLocks/>
          </p:cNvCxnSpPr>
          <p:nvPr/>
        </p:nvCxnSpPr>
        <p:spPr>
          <a:xfrm>
            <a:off x="5364199" y="5994894"/>
            <a:ext cx="184854" cy="116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кутник: округлені кути 18">
            <a:extLst>
              <a:ext uri="{FF2B5EF4-FFF2-40B4-BE49-F238E27FC236}">
                <a16:creationId xmlns:a16="http://schemas.microsoft.com/office/drawing/2014/main" id="{07AE2ED9-2761-44B6-B86E-4589B8EB1833}"/>
              </a:ext>
            </a:extLst>
          </p:cNvPr>
          <p:cNvSpPr/>
          <p:nvPr/>
        </p:nvSpPr>
        <p:spPr>
          <a:xfrm>
            <a:off x="713211" y="4218882"/>
            <a:ext cx="2766354" cy="1798187"/>
          </a:xfrm>
          <a:prstGeom prst="round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41" name="Прямокутник: округлені кути 41">
            <a:extLst>
              <a:ext uri="{FF2B5EF4-FFF2-40B4-BE49-F238E27FC236}">
                <a16:creationId xmlns:a16="http://schemas.microsoft.com/office/drawing/2014/main" id="{3303201F-F5B2-4EAB-BD77-9B25C08DB91A}"/>
              </a:ext>
            </a:extLst>
          </p:cNvPr>
          <p:cNvSpPr/>
          <p:nvPr/>
        </p:nvSpPr>
        <p:spPr>
          <a:xfrm>
            <a:off x="476823" y="5537185"/>
            <a:ext cx="4496819" cy="1006990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Кожен</a:t>
            </a:r>
            <a:r>
              <a:rPr lang="ru-RU" sz="1400" dirty="0"/>
              <a:t> </a:t>
            </a:r>
            <a:r>
              <a:rPr lang="ru-RU" sz="1400" dirty="0" err="1"/>
              <a:t>роз'єм</a:t>
            </a:r>
            <a:r>
              <a:rPr lang="ru-RU" sz="1400" dirty="0"/>
              <a:t> </a:t>
            </a:r>
            <a:r>
              <a:rPr lang="en-US" sz="1400" dirty="0"/>
              <a:t>M.2 </a:t>
            </a:r>
            <a:r>
              <a:rPr lang="ru-RU" sz="1400" dirty="0" err="1"/>
              <a:t>має</a:t>
            </a:r>
            <a:r>
              <a:rPr lang="ru-RU" sz="1400" dirty="0"/>
              <a:t> </a:t>
            </a:r>
            <a:r>
              <a:rPr lang="ru-RU" sz="1400" dirty="0" err="1"/>
              <a:t>специфікацію</a:t>
            </a:r>
            <a:r>
              <a:rPr lang="ru-RU" sz="1400" dirty="0"/>
              <a:t> ключа, яка </a:t>
            </a:r>
            <a:r>
              <a:rPr lang="ru-RU" sz="1400" dirty="0" err="1"/>
              <a:t>визначає</a:t>
            </a:r>
            <a:r>
              <a:rPr lang="ru-RU" sz="1400" dirty="0"/>
              <a:t>, </a:t>
            </a:r>
            <a:r>
              <a:rPr lang="ru-RU" sz="1400" dirty="0" err="1"/>
              <a:t>які</a:t>
            </a:r>
            <a:r>
              <a:rPr lang="ru-RU" sz="1400" dirty="0"/>
              <a:t> типи </a:t>
            </a:r>
            <a:r>
              <a:rPr lang="ru-RU" sz="1400" dirty="0" err="1"/>
              <a:t>пристроїв</a:t>
            </a:r>
            <a:r>
              <a:rPr lang="ru-RU" sz="1400" dirty="0"/>
              <a:t> </a:t>
            </a:r>
            <a:r>
              <a:rPr lang="ru-RU" sz="1400" dirty="0" err="1"/>
              <a:t>можуть</a:t>
            </a:r>
            <a:r>
              <a:rPr lang="ru-RU" sz="1400" dirty="0"/>
              <a:t> бути </a:t>
            </a:r>
            <a:r>
              <a:rPr lang="ru-RU" sz="1400" dirty="0" err="1"/>
              <a:t>підключені</a:t>
            </a:r>
            <a:r>
              <a:rPr lang="ru-RU" sz="1400" dirty="0"/>
              <a:t> до </a:t>
            </a:r>
            <a:r>
              <a:rPr lang="ru-RU" sz="1400" dirty="0" err="1"/>
              <a:t>нього</a:t>
            </a:r>
            <a:r>
              <a:rPr lang="ru-RU" sz="1400" dirty="0"/>
              <a:t>, а </a:t>
            </a:r>
            <a:r>
              <a:rPr lang="ru-RU" sz="1400" dirty="0" err="1"/>
              <a:t>також</a:t>
            </a:r>
            <a:r>
              <a:rPr lang="ru-RU" sz="1400" dirty="0"/>
              <a:t> </a:t>
            </a:r>
            <a:r>
              <a:rPr lang="ru-RU" sz="1400" dirty="0" err="1"/>
              <a:t>їхній</a:t>
            </a:r>
            <a:r>
              <a:rPr lang="ru-RU" sz="1400" dirty="0"/>
              <a:t> </a:t>
            </a:r>
            <a:r>
              <a:rPr lang="ru-RU" sz="1400" dirty="0" err="1"/>
              <a:t>інтерфейс</a:t>
            </a:r>
            <a:r>
              <a:rPr lang="ru-RU" sz="1400" dirty="0"/>
              <a:t> </a:t>
            </a:r>
            <a:r>
              <a:rPr lang="ru-RU" sz="1400" dirty="0" err="1"/>
              <a:t>передачі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ru-RU" sz="1400" dirty="0"/>
              <a:t> і </a:t>
            </a:r>
            <a:r>
              <a:rPr lang="ru-RU" sz="1400" dirty="0" err="1"/>
              <a:t>швидкість</a:t>
            </a:r>
            <a:r>
              <a:rPr lang="ru-RU" sz="1400" dirty="0"/>
              <a:t>. 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42" name="Прямокутник: округлені кути 41">
            <a:extLst>
              <a:ext uri="{FF2B5EF4-FFF2-40B4-BE49-F238E27FC236}">
                <a16:creationId xmlns:a16="http://schemas.microsoft.com/office/drawing/2014/main" id="{5B423EFE-49F2-4215-B1FF-88C009830A72}"/>
              </a:ext>
            </a:extLst>
          </p:cNvPr>
          <p:cNvSpPr/>
          <p:nvPr/>
        </p:nvSpPr>
        <p:spPr>
          <a:xfrm>
            <a:off x="2991261" y="3492105"/>
            <a:ext cx="3080566" cy="1004000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Працює</a:t>
            </a:r>
            <a:r>
              <a:rPr lang="ru-RU" sz="1400" dirty="0"/>
              <a:t> за </a:t>
            </a:r>
            <a:r>
              <a:rPr lang="ru-RU" sz="1400" dirty="0" err="1"/>
              <a:t>допомогою</a:t>
            </a:r>
            <a:r>
              <a:rPr lang="ru-RU" sz="1400" dirty="0"/>
              <a:t> </a:t>
            </a:r>
            <a:r>
              <a:rPr lang="ru-RU" sz="1400" dirty="0" err="1"/>
              <a:t>передачі</a:t>
            </a:r>
            <a:r>
              <a:rPr lang="ru-RU" sz="1400" dirty="0"/>
              <a:t> </a:t>
            </a:r>
            <a:r>
              <a:rPr lang="ru-RU" sz="1400" dirty="0" err="1"/>
              <a:t>електричних</a:t>
            </a:r>
            <a:r>
              <a:rPr lang="ru-RU" sz="1400" dirty="0"/>
              <a:t> </a:t>
            </a:r>
            <a:r>
              <a:rPr lang="ru-RU" sz="1400" dirty="0" err="1"/>
              <a:t>сигналів</a:t>
            </a:r>
            <a:r>
              <a:rPr lang="ru-RU" sz="1400" dirty="0"/>
              <a:t> і </a:t>
            </a:r>
            <a:r>
              <a:rPr lang="ru-RU" sz="1400" dirty="0" err="1"/>
              <a:t>даних</a:t>
            </a:r>
            <a:r>
              <a:rPr lang="ru-RU" sz="1400" dirty="0"/>
              <a:t> </a:t>
            </a:r>
            <a:r>
              <a:rPr lang="ru-RU" sz="1400" dirty="0" err="1"/>
              <a:t>між</a:t>
            </a:r>
            <a:r>
              <a:rPr lang="ru-RU" sz="1400" dirty="0"/>
              <a:t> </a:t>
            </a:r>
            <a:r>
              <a:rPr lang="ru-RU" sz="1400" dirty="0" err="1"/>
              <a:t>підключеними</a:t>
            </a:r>
            <a:r>
              <a:rPr lang="ru-RU" sz="1400" dirty="0"/>
              <a:t> </a:t>
            </a:r>
            <a:r>
              <a:rPr lang="ru-RU" sz="1400" dirty="0" err="1"/>
              <a:t>пристроями</a:t>
            </a:r>
            <a:r>
              <a:rPr lang="ru-RU" sz="1400" dirty="0"/>
              <a:t> та </a:t>
            </a:r>
            <a:r>
              <a:rPr lang="ru-RU" sz="1400" dirty="0" err="1"/>
              <a:t>материнською</a:t>
            </a:r>
            <a:r>
              <a:rPr lang="ru-RU" sz="1400" dirty="0"/>
              <a:t> платою.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48" name="В">
            <a:extLst>
              <a:ext uri="{FF2B5EF4-FFF2-40B4-BE49-F238E27FC236}">
                <a16:creationId xmlns:a16="http://schemas.microsoft.com/office/drawing/2014/main" id="{841D94C1-7CC3-413E-8B8F-B44660108BFB}"/>
              </a:ext>
            </a:extLst>
          </p:cNvPr>
          <p:cNvSpPr/>
          <p:nvPr/>
        </p:nvSpPr>
        <p:spPr>
          <a:xfrm>
            <a:off x="3159457" y="2528861"/>
            <a:ext cx="1487688" cy="568933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/>
              <a:t>Функції 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49" name="Прямокутник: округлені кути 18">
            <a:extLst>
              <a:ext uri="{FF2B5EF4-FFF2-40B4-BE49-F238E27FC236}">
                <a16:creationId xmlns:a16="http://schemas.microsoft.com/office/drawing/2014/main" id="{228ECDE4-22E1-43D9-AA9D-BA766B80854B}"/>
              </a:ext>
            </a:extLst>
          </p:cNvPr>
          <p:cNvSpPr/>
          <p:nvPr/>
        </p:nvSpPr>
        <p:spPr>
          <a:xfrm>
            <a:off x="283612" y="2570417"/>
            <a:ext cx="2481061" cy="1798187"/>
          </a:xfrm>
          <a:prstGeom prst="round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50" name="Прямокутник: округлені кути 41">
            <a:extLst>
              <a:ext uri="{FF2B5EF4-FFF2-40B4-BE49-F238E27FC236}">
                <a16:creationId xmlns:a16="http://schemas.microsoft.com/office/drawing/2014/main" id="{6F65A573-17F8-414A-AEE8-3EF29C8FAEBE}"/>
              </a:ext>
            </a:extLst>
          </p:cNvPr>
          <p:cNvSpPr/>
          <p:nvPr/>
        </p:nvSpPr>
        <p:spPr>
          <a:xfrm>
            <a:off x="5400894" y="2104584"/>
            <a:ext cx="3647413" cy="576094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/>
              <a:t>П</a:t>
            </a:r>
            <a:r>
              <a:rPr lang="ru-RU" sz="1400" dirty="0" err="1"/>
              <a:t>ідключення</a:t>
            </a:r>
            <a:r>
              <a:rPr lang="ru-RU" sz="1400" dirty="0"/>
              <a:t> </a:t>
            </a:r>
            <a:r>
              <a:rPr lang="ru-RU" sz="1400" dirty="0" err="1"/>
              <a:t>накопичувачів</a:t>
            </a:r>
            <a:r>
              <a:rPr lang="ru-RU" sz="1400" dirty="0"/>
              <a:t> </a:t>
            </a:r>
            <a:r>
              <a:rPr lang="en-US" sz="1400" dirty="0"/>
              <a:t>SSD, </a:t>
            </a:r>
            <a:r>
              <a:rPr lang="ru-RU" sz="1400" dirty="0" err="1"/>
              <a:t>бездротові</a:t>
            </a:r>
            <a:r>
              <a:rPr lang="ru-RU" sz="1400" dirty="0"/>
              <a:t> </a:t>
            </a:r>
            <a:r>
              <a:rPr lang="ru-RU" sz="1400" dirty="0" err="1"/>
              <a:t>модулі</a:t>
            </a:r>
            <a:r>
              <a:rPr lang="ru-RU" sz="1400" dirty="0"/>
              <a:t> </a:t>
            </a:r>
            <a:r>
              <a:rPr lang="en-US" sz="1400" dirty="0"/>
              <a:t>Wi-Fi </a:t>
            </a:r>
            <a:r>
              <a:rPr lang="ru-RU" sz="1400" dirty="0" err="1"/>
              <a:t>або</a:t>
            </a:r>
            <a:r>
              <a:rPr lang="ru-RU" sz="1400" dirty="0"/>
              <a:t> </a:t>
            </a:r>
            <a:r>
              <a:rPr lang="en-US" sz="1400" dirty="0"/>
              <a:t>Bluetooth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51" name="сВ">
            <a:extLst>
              <a:ext uri="{FF2B5EF4-FFF2-40B4-BE49-F238E27FC236}">
                <a16:creationId xmlns:a16="http://schemas.microsoft.com/office/drawing/2014/main" id="{C9FB2F12-5379-4B11-A6A9-D00C150B048E}"/>
              </a:ext>
            </a:extLst>
          </p:cNvPr>
          <p:cNvCxnSpPr>
            <a:cxnSpLocks/>
          </p:cNvCxnSpPr>
          <p:nvPr/>
        </p:nvCxnSpPr>
        <p:spPr>
          <a:xfrm flipH="1" flipV="1">
            <a:off x="4336213" y="2935401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 зі стрілкою 24">
            <a:extLst>
              <a:ext uri="{FF2B5EF4-FFF2-40B4-BE49-F238E27FC236}">
                <a16:creationId xmlns:a16="http://schemas.microsoft.com/office/drawing/2014/main" id="{0095599F-BAED-4E04-B1FB-F3F6506BD6B4}"/>
              </a:ext>
            </a:extLst>
          </p:cNvPr>
          <p:cNvCxnSpPr>
            <a:cxnSpLocks/>
          </p:cNvCxnSpPr>
          <p:nvPr/>
        </p:nvCxnSpPr>
        <p:spPr>
          <a:xfrm flipV="1">
            <a:off x="4819081" y="2450135"/>
            <a:ext cx="464525" cy="73700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Прямокутник: округлені кути 41">
            <a:extLst>
              <a:ext uri="{FF2B5EF4-FFF2-40B4-BE49-F238E27FC236}">
                <a16:creationId xmlns:a16="http://schemas.microsoft.com/office/drawing/2014/main" id="{D1B245DB-668A-44D9-8A5B-2C6A398AD79C}"/>
              </a:ext>
            </a:extLst>
          </p:cNvPr>
          <p:cNvSpPr/>
          <p:nvPr/>
        </p:nvSpPr>
        <p:spPr>
          <a:xfrm>
            <a:off x="5361256" y="2915603"/>
            <a:ext cx="4085872" cy="375603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Модулів</a:t>
            </a:r>
            <a:r>
              <a:rPr lang="ru-RU" sz="1400" dirty="0"/>
              <a:t> </a:t>
            </a:r>
            <a:r>
              <a:rPr lang="ru-RU" sz="1400" dirty="0" err="1"/>
              <a:t>звукової</a:t>
            </a:r>
            <a:r>
              <a:rPr lang="ru-RU" sz="1400" dirty="0"/>
              <a:t> </a:t>
            </a:r>
            <a:r>
              <a:rPr lang="ru-RU" sz="1400" dirty="0" err="1"/>
              <a:t>або</a:t>
            </a:r>
            <a:r>
              <a:rPr lang="ru-RU" sz="1400" dirty="0"/>
              <a:t> </a:t>
            </a:r>
            <a:r>
              <a:rPr lang="ru-RU" sz="1400" dirty="0" err="1"/>
              <a:t>мережевої</a:t>
            </a:r>
            <a:r>
              <a:rPr lang="ru-RU" sz="1400" dirty="0"/>
              <a:t> </a:t>
            </a:r>
            <a:r>
              <a:rPr lang="ru-RU" sz="1400" dirty="0" err="1"/>
              <a:t>карти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59" name="Пряма зі стрілкою 24">
            <a:extLst>
              <a:ext uri="{FF2B5EF4-FFF2-40B4-BE49-F238E27FC236}">
                <a16:creationId xmlns:a16="http://schemas.microsoft.com/office/drawing/2014/main" id="{722E5578-0710-44CC-9592-20D89B30A632}"/>
              </a:ext>
            </a:extLst>
          </p:cNvPr>
          <p:cNvCxnSpPr>
            <a:cxnSpLocks/>
          </p:cNvCxnSpPr>
          <p:nvPr/>
        </p:nvCxnSpPr>
        <p:spPr>
          <a:xfrm>
            <a:off x="4764433" y="2957804"/>
            <a:ext cx="531287" cy="179435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Сполучна лінія: вигнута 13">
            <a:extLst>
              <a:ext uri="{FF2B5EF4-FFF2-40B4-BE49-F238E27FC236}">
                <a16:creationId xmlns:a16="http://schemas.microsoft.com/office/drawing/2014/main" id="{0A0BB921-F6D4-468A-A5EE-B260F97353B7}"/>
              </a:ext>
            </a:extLst>
          </p:cNvPr>
          <p:cNvCxnSpPr>
            <a:cxnSpLocks/>
          </p:cNvCxnSpPr>
          <p:nvPr/>
        </p:nvCxnSpPr>
        <p:spPr>
          <a:xfrm rot="1260000" flipH="1">
            <a:off x="5388974" y="4932081"/>
            <a:ext cx="83263" cy="1533230"/>
          </a:xfrm>
          <a:prstGeom prst="curvedConnector3">
            <a:avLst>
              <a:gd name="adj1" fmla="val -274552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кутник: округлені кути 41">
            <a:extLst>
              <a:ext uri="{FF2B5EF4-FFF2-40B4-BE49-F238E27FC236}">
                <a16:creationId xmlns:a16="http://schemas.microsoft.com/office/drawing/2014/main" id="{0F8879DE-E622-48A6-B8A5-F9EF1EF1FE07}"/>
              </a:ext>
            </a:extLst>
          </p:cNvPr>
          <p:cNvSpPr/>
          <p:nvPr/>
        </p:nvSpPr>
        <p:spPr>
          <a:xfrm>
            <a:off x="868856" y="4672782"/>
            <a:ext cx="4699732" cy="656658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Використовує</a:t>
            </a:r>
            <a:r>
              <a:rPr lang="ru-RU" sz="1400" dirty="0"/>
              <a:t> </a:t>
            </a:r>
            <a:r>
              <a:rPr lang="ru-RU" sz="1400" dirty="0" err="1"/>
              <a:t>високошвидкісний</a:t>
            </a:r>
            <a:r>
              <a:rPr lang="ru-RU" sz="1400" dirty="0"/>
              <a:t> </a:t>
            </a:r>
            <a:r>
              <a:rPr lang="ru-RU" sz="1400" dirty="0" err="1"/>
              <a:t>інтерфейс</a:t>
            </a:r>
            <a:r>
              <a:rPr lang="ru-RU" sz="1400" dirty="0"/>
              <a:t> </a:t>
            </a:r>
            <a:r>
              <a:rPr lang="en-US" sz="1400" dirty="0"/>
              <a:t>PCIe </a:t>
            </a:r>
            <a:r>
              <a:rPr lang="ru-RU" sz="1400" dirty="0" err="1"/>
              <a:t>або</a:t>
            </a:r>
            <a:r>
              <a:rPr lang="ru-RU" sz="1400" dirty="0"/>
              <a:t> </a:t>
            </a:r>
            <a:r>
              <a:rPr lang="en-US" sz="1400" dirty="0"/>
              <a:t>SATA </a:t>
            </a:r>
            <a:r>
              <a:rPr lang="ru-RU" sz="1400" dirty="0"/>
              <a:t>для </a:t>
            </a:r>
            <a:r>
              <a:rPr lang="ru-RU" sz="1400" dirty="0" err="1"/>
              <a:t>передачі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ru-RU" sz="1400" dirty="0"/>
              <a:t> з великою </a:t>
            </a:r>
            <a:r>
              <a:rPr lang="ru-RU" sz="1400" dirty="0" err="1"/>
              <a:t>швидкістю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46" name="сВ2">
            <a:extLst>
              <a:ext uri="{FF2B5EF4-FFF2-40B4-BE49-F238E27FC236}">
                <a16:creationId xmlns:a16="http://schemas.microsoft.com/office/drawing/2014/main" id="{55948691-A427-4F5C-8AFD-965F02477F60}"/>
              </a:ext>
            </a:extLst>
          </p:cNvPr>
          <p:cNvCxnSpPr>
            <a:cxnSpLocks/>
          </p:cNvCxnSpPr>
          <p:nvPr/>
        </p:nvCxnSpPr>
        <p:spPr>
          <a:xfrm flipV="1">
            <a:off x="4302523" y="2938161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5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0.33516 -0.16759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58" y="-838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animClr clrSpc="rgb" dir="cw">
                                      <p:cBhvr>
                                        <p:cTn id="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set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mph" presetSubtype="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8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4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1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1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1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1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1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1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130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1" fill="hold">
                      <p:stCondLst>
                        <p:cond delay="0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6" grpId="0" animBg="1"/>
      <p:bldP spid="38" grpId="0" animBg="1"/>
      <p:bldP spid="38" grpId="1" animBg="1"/>
      <p:bldP spid="38" grpId="2" animBg="1"/>
      <p:bldP spid="40" grpId="0" animBg="1"/>
      <p:bldP spid="41" grpId="0" animBg="1"/>
      <p:bldP spid="42" grpId="0" animBg="1"/>
      <p:bldP spid="48" grpId="0" animBg="1"/>
      <p:bldP spid="49" grpId="0" animBg="1"/>
      <p:bldP spid="50" grpId="0" animBg="1"/>
      <p:bldP spid="50" grpId="1" animBg="1"/>
      <p:bldP spid="50" grpId="2" animBg="1"/>
      <p:bldP spid="58" grpId="0" animBg="1"/>
      <p:bldP spid="58" grpId="1" animBg="1"/>
      <p:bldP spid="58" grpId="2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рямокутник: округлені кути 35">
            <a:extLst>
              <a:ext uri="{FF2B5EF4-FFF2-40B4-BE49-F238E27FC236}">
                <a16:creationId xmlns:a16="http://schemas.microsoft.com/office/drawing/2014/main" id="{3DA50619-3A1C-4499-9166-625EF01C1D52}"/>
              </a:ext>
            </a:extLst>
          </p:cNvPr>
          <p:cNvSpPr/>
          <p:nvPr/>
        </p:nvSpPr>
        <p:spPr>
          <a:xfrm>
            <a:off x="2642352" y="2029406"/>
            <a:ext cx="3812064" cy="1131070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Відповідає</a:t>
            </a:r>
            <a:r>
              <a:rPr lang="ru-RU" sz="1400" dirty="0"/>
              <a:t> за </a:t>
            </a:r>
            <a:r>
              <a:rPr lang="ru-RU" sz="1400" dirty="0" err="1"/>
              <a:t>забезпечення</a:t>
            </a:r>
            <a:r>
              <a:rPr lang="ru-RU" sz="1400" dirty="0"/>
              <a:t> </a:t>
            </a:r>
            <a:r>
              <a:rPr lang="ru-RU" sz="1400" dirty="0" err="1"/>
              <a:t>взаємодії</a:t>
            </a:r>
            <a:r>
              <a:rPr lang="ru-RU" sz="1400" dirty="0"/>
              <a:t> </a:t>
            </a:r>
            <a:r>
              <a:rPr lang="ru-RU" sz="1400" dirty="0" err="1"/>
              <a:t>між</a:t>
            </a:r>
            <a:r>
              <a:rPr lang="ru-RU" sz="1400" dirty="0"/>
              <a:t> </a:t>
            </a:r>
            <a:r>
              <a:rPr lang="ru-RU" sz="1400" dirty="0" err="1"/>
              <a:t>різними</a:t>
            </a:r>
            <a:r>
              <a:rPr lang="ru-RU" sz="1400" dirty="0"/>
              <a:t> компонентами </a:t>
            </a:r>
            <a:r>
              <a:rPr lang="ru-RU" sz="1400" dirty="0" err="1"/>
              <a:t>комп'ютера</a:t>
            </a:r>
            <a:r>
              <a:rPr lang="ru-RU" sz="1400" dirty="0"/>
              <a:t>, такими як </a:t>
            </a:r>
            <a:r>
              <a:rPr lang="ru-RU" sz="1400" dirty="0" err="1"/>
              <a:t>процесор</a:t>
            </a:r>
            <a:r>
              <a:rPr lang="ru-RU" sz="1400" dirty="0"/>
              <a:t>, оперативна </a:t>
            </a:r>
            <a:r>
              <a:rPr lang="ru-RU" sz="1400" dirty="0" err="1"/>
              <a:t>пам'ять</a:t>
            </a:r>
            <a:r>
              <a:rPr lang="ru-RU" sz="1400" dirty="0"/>
              <a:t>, </a:t>
            </a:r>
            <a:r>
              <a:rPr lang="ru-RU" sz="1400" dirty="0" err="1"/>
              <a:t>накопичувачі</a:t>
            </a:r>
            <a:r>
              <a:rPr lang="ru-RU" sz="1400" dirty="0"/>
              <a:t> та </a:t>
            </a:r>
            <a:r>
              <a:rPr lang="ru-RU" sz="1400" dirty="0" err="1"/>
              <a:t>інші</a:t>
            </a:r>
            <a:r>
              <a:rPr lang="ru-RU" sz="1400" dirty="0"/>
              <a:t> </a:t>
            </a:r>
            <a:r>
              <a:rPr lang="ru-RU" sz="1400" dirty="0" err="1"/>
              <a:t>пристрої</a:t>
            </a:r>
            <a:r>
              <a:rPr lang="ru-RU" sz="1400" dirty="0"/>
              <a:t>. 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278E7A-0012-4099-9FC9-44E7D287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84246"/>
            <a:ext cx="10321466" cy="974976"/>
          </a:xfrm>
        </p:spPr>
        <p:txBody>
          <a:bodyPr/>
          <a:lstStyle/>
          <a:p>
            <a:r>
              <a:rPr lang="uk-UA" dirty="0"/>
              <a:t>Чипсет  </a:t>
            </a:r>
          </a:p>
        </p:txBody>
      </p:sp>
      <p:sp>
        <p:nvSpPr>
          <p:cNvPr id="43" name="Прямокутник: округлені кути 42">
            <a:extLst>
              <a:ext uri="{FF2B5EF4-FFF2-40B4-BE49-F238E27FC236}">
                <a16:creationId xmlns:a16="http://schemas.microsoft.com/office/drawing/2014/main" id="{7975D9A1-A9E0-4C95-8AD5-7830172BBF00}"/>
              </a:ext>
            </a:extLst>
          </p:cNvPr>
          <p:cNvSpPr/>
          <p:nvPr/>
        </p:nvSpPr>
        <p:spPr>
          <a:xfrm>
            <a:off x="2162862" y="5522665"/>
            <a:ext cx="4598306" cy="912452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Відповідає</a:t>
            </a:r>
            <a:r>
              <a:rPr lang="ru-RU" sz="1400" dirty="0"/>
              <a:t> за </a:t>
            </a:r>
            <a:r>
              <a:rPr lang="ru-RU" sz="1400" dirty="0" err="1"/>
              <a:t>підтримку</a:t>
            </a:r>
            <a:r>
              <a:rPr lang="ru-RU" sz="1400" dirty="0"/>
              <a:t> </a:t>
            </a:r>
            <a:r>
              <a:rPr lang="ru-RU" sz="1400" dirty="0" err="1"/>
              <a:t>різних</a:t>
            </a:r>
            <a:r>
              <a:rPr lang="ru-RU" sz="1400" dirty="0"/>
              <a:t> </a:t>
            </a:r>
            <a:r>
              <a:rPr lang="ru-RU" sz="1400" dirty="0" err="1"/>
              <a:t>функцій</a:t>
            </a:r>
            <a:r>
              <a:rPr lang="ru-RU" sz="1400" dirty="0"/>
              <a:t> </a:t>
            </a:r>
            <a:r>
              <a:rPr lang="ru-RU" sz="1400" dirty="0" err="1"/>
              <a:t>інтерфейсів</a:t>
            </a:r>
            <a:r>
              <a:rPr lang="ru-RU" sz="1400" dirty="0"/>
              <a:t>, таких як </a:t>
            </a:r>
            <a:r>
              <a:rPr lang="en-US" sz="1400" dirty="0"/>
              <a:t>USB, SATA, PCIe, </a:t>
            </a:r>
            <a:r>
              <a:rPr lang="ru-RU" sz="1400" dirty="0"/>
              <a:t>а </a:t>
            </a:r>
            <a:r>
              <a:rPr lang="ru-RU" sz="1400" dirty="0" err="1"/>
              <a:t>також</a:t>
            </a:r>
            <a:r>
              <a:rPr lang="ru-RU" sz="1400" dirty="0"/>
              <a:t> за </a:t>
            </a:r>
            <a:r>
              <a:rPr lang="ru-RU" sz="1400" dirty="0" err="1"/>
              <a:t>управління</a:t>
            </a:r>
            <a:r>
              <a:rPr lang="ru-RU" sz="1400" dirty="0"/>
              <a:t> </a:t>
            </a:r>
            <a:r>
              <a:rPr lang="ru-RU" sz="1400" dirty="0" err="1"/>
              <a:t>живленням</a:t>
            </a:r>
            <a:r>
              <a:rPr lang="ru-RU" sz="1400" dirty="0"/>
              <a:t> та температурою. 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7" name="Пряма зі стрілкою 6">
            <a:extLst>
              <a:ext uri="{FF2B5EF4-FFF2-40B4-BE49-F238E27FC236}">
                <a16:creationId xmlns:a16="http://schemas.microsoft.com/office/drawing/2014/main" id="{12FDBAE4-4E6A-45C0-ABE2-7F50FB9A0745}"/>
              </a:ext>
            </a:extLst>
          </p:cNvPr>
          <p:cNvCxnSpPr>
            <a:cxnSpLocks/>
          </p:cNvCxnSpPr>
          <p:nvPr/>
        </p:nvCxnSpPr>
        <p:spPr>
          <a:xfrm flipH="1" flipV="1">
            <a:off x="7452897" y="3171640"/>
            <a:ext cx="997251" cy="572756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9B9CD433-E50A-47D7-BDAF-06AEF25BED7C}"/>
              </a:ext>
            </a:extLst>
          </p:cNvPr>
          <p:cNvCxnSpPr>
            <a:cxnSpLocks/>
          </p:cNvCxnSpPr>
          <p:nvPr/>
        </p:nvCxnSpPr>
        <p:spPr>
          <a:xfrm flipH="1">
            <a:off x="7772850" y="4334081"/>
            <a:ext cx="677298" cy="0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кутник: округлені кути 1">
            <a:extLst>
              <a:ext uri="{FF2B5EF4-FFF2-40B4-BE49-F238E27FC236}">
                <a16:creationId xmlns:a16="http://schemas.microsoft.com/office/drawing/2014/main" id="{53A3D3C7-78F4-4B60-9F0F-59B38C39659A}"/>
              </a:ext>
            </a:extLst>
          </p:cNvPr>
          <p:cNvSpPr/>
          <p:nvPr/>
        </p:nvSpPr>
        <p:spPr>
          <a:xfrm>
            <a:off x="1572301" y="2199699"/>
            <a:ext cx="1366604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8E4"/>
                </a:solidFill>
              </a:rPr>
              <a:t>BIOS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27" name="Пряма зі стрілкою 26">
            <a:extLst>
              <a:ext uri="{FF2B5EF4-FFF2-40B4-BE49-F238E27FC236}">
                <a16:creationId xmlns:a16="http://schemas.microsoft.com/office/drawing/2014/main" id="{C85A8A7B-06C2-44CA-AA1B-1ADC536FB5D7}"/>
              </a:ext>
            </a:extLst>
          </p:cNvPr>
          <p:cNvCxnSpPr>
            <a:cxnSpLocks/>
          </p:cNvCxnSpPr>
          <p:nvPr/>
        </p:nvCxnSpPr>
        <p:spPr>
          <a:xfrm flipH="1">
            <a:off x="7707101" y="4940697"/>
            <a:ext cx="743047" cy="430445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кутник: округлені кути 34">
            <a:extLst>
              <a:ext uri="{FF2B5EF4-FFF2-40B4-BE49-F238E27FC236}">
                <a16:creationId xmlns:a16="http://schemas.microsoft.com/office/drawing/2014/main" id="{9F3E6E4B-F57E-47A5-BBAE-CA6A7173ECDA}"/>
              </a:ext>
            </a:extLst>
          </p:cNvPr>
          <p:cNvSpPr/>
          <p:nvPr/>
        </p:nvSpPr>
        <p:spPr>
          <a:xfrm>
            <a:off x="655220" y="3578381"/>
            <a:ext cx="2176621" cy="1577539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34" name="Пряма зі стрілкою 6">
            <a:hlinkClick r:id="rId3" action="ppaction://hlinksldjump"/>
            <a:extLst>
              <a:ext uri="{FF2B5EF4-FFF2-40B4-BE49-F238E27FC236}">
                <a16:creationId xmlns:a16="http://schemas.microsoft.com/office/drawing/2014/main" id="{1E27103D-4318-4435-9D41-615ACAB0C337}"/>
              </a:ext>
            </a:extLst>
          </p:cNvPr>
          <p:cNvCxnSpPr>
            <a:cxnSpLocks/>
          </p:cNvCxnSpPr>
          <p:nvPr/>
        </p:nvCxnSpPr>
        <p:spPr>
          <a:xfrm flipV="1">
            <a:off x="2642352" y="2599477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Прямокутник: округлені кути 1">
            <a:hlinkClick r:id="rId4" action="ppaction://hlinksldjump"/>
            <a:extLst>
              <a:ext uri="{FF2B5EF4-FFF2-40B4-BE49-F238E27FC236}">
                <a16:creationId xmlns:a16="http://schemas.microsoft.com/office/drawing/2014/main" id="{82209D72-6443-44DE-9BE7-7CAC0C8333F5}"/>
              </a:ext>
            </a:extLst>
          </p:cNvPr>
          <p:cNvSpPr/>
          <p:nvPr/>
        </p:nvSpPr>
        <p:spPr>
          <a:xfrm>
            <a:off x="3294299" y="2903586"/>
            <a:ext cx="1366604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8E4"/>
                </a:solidFill>
              </a:rPr>
              <a:t>RAID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49" name="Пряма зі стрілкою 6">
            <a:hlinkClick r:id="rId4" action="ppaction://hlinksldjump"/>
            <a:extLst>
              <a:ext uri="{FF2B5EF4-FFF2-40B4-BE49-F238E27FC236}">
                <a16:creationId xmlns:a16="http://schemas.microsoft.com/office/drawing/2014/main" id="{081578A8-A9BC-4D01-9395-F60BBCA56F60}"/>
              </a:ext>
            </a:extLst>
          </p:cNvPr>
          <p:cNvCxnSpPr>
            <a:cxnSpLocks/>
          </p:cNvCxnSpPr>
          <p:nvPr/>
        </p:nvCxnSpPr>
        <p:spPr>
          <a:xfrm flipV="1">
            <a:off x="4364350" y="3303364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кутник: округлені кути 1">
            <a:extLst>
              <a:ext uri="{FF2B5EF4-FFF2-40B4-BE49-F238E27FC236}">
                <a16:creationId xmlns:a16="http://schemas.microsoft.com/office/drawing/2014/main" id="{459C037D-AFD1-4A10-80ED-A1FF1F2D9FB7}"/>
              </a:ext>
            </a:extLst>
          </p:cNvPr>
          <p:cNvSpPr/>
          <p:nvPr/>
        </p:nvSpPr>
        <p:spPr>
          <a:xfrm>
            <a:off x="1868854" y="5971492"/>
            <a:ext cx="1366604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>
                <a:solidFill>
                  <a:srgbClr val="FFF8E4"/>
                </a:solidFill>
              </a:rPr>
              <a:t>Чипсет</a:t>
            </a:r>
          </a:p>
        </p:txBody>
      </p:sp>
      <p:cxnSp>
        <p:nvCxnSpPr>
          <p:cNvPr id="51" name="Пряма зі стрілкою 6">
            <a:extLst>
              <a:ext uri="{FF2B5EF4-FFF2-40B4-BE49-F238E27FC236}">
                <a16:creationId xmlns:a16="http://schemas.microsoft.com/office/drawing/2014/main" id="{4BF67471-1277-48C0-8D6D-217E8B707C39}"/>
              </a:ext>
            </a:extLst>
          </p:cNvPr>
          <p:cNvCxnSpPr>
            <a:cxnSpLocks/>
          </p:cNvCxnSpPr>
          <p:nvPr/>
        </p:nvCxnSpPr>
        <p:spPr>
          <a:xfrm flipV="1">
            <a:off x="2938905" y="6371270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Прямокутник: округлені кути 1">
            <a:hlinkClick r:id="rId5" action="ppaction://hlinksldjump"/>
            <a:extLst>
              <a:ext uri="{FF2B5EF4-FFF2-40B4-BE49-F238E27FC236}">
                <a16:creationId xmlns:a16="http://schemas.microsoft.com/office/drawing/2014/main" id="{AD2BEDB6-4EA4-4E4B-A7FE-E1F9ACE0CF05}"/>
              </a:ext>
            </a:extLst>
          </p:cNvPr>
          <p:cNvSpPr/>
          <p:nvPr/>
        </p:nvSpPr>
        <p:spPr>
          <a:xfrm>
            <a:off x="3639349" y="4070913"/>
            <a:ext cx="1715068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>
                <a:solidFill>
                  <a:srgbClr val="FFF8E4"/>
                </a:solidFill>
              </a:rPr>
              <a:t>Роз’єми</a:t>
            </a:r>
          </a:p>
        </p:txBody>
      </p:sp>
      <p:cxnSp>
        <p:nvCxnSpPr>
          <p:cNvPr id="53" name="Пряма зі стрілкою 6">
            <a:hlinkClick r:id="rId5" action="ppaction://hlinksldjump"/>
            <a:extLst>
              <a:ext uri="{FF2B5EF4-FFF2-40B4-BE49-F238E27FC236}">
                <a16:creationId xmlns:a16="http://schemas.microsoft.com/office/drawing/2014/main" id="{ECBE9415-5BAC-43CE-85D3-6F760AD09F3E}"/>
              </a:ext>
            </a:extLst>
          </p:cNvPr>
          <p:cNvCxnSpPr>
            <a:cxnSpLocks/>
          </p:cNvCxnSpPr>
          <p:nvPr/>
        </p:nvCxnSpPr>
        <p:spPr>
          <a:xfrm flipV="1">
            <a:off x="5083511" y="4466529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Прямокутник: округлені кути 1">
            <a:extLst>
              <a:ext uri="{FF2B5EF4-FFF2-40B4-BE49-F238E27FC236}">
                <a16:creationId xmlns:a16="http://schemas.microsoft.com/office/drawing/2014/main" id="{3C4D5F91-253B-4617-ADE3-C248C520CD6F}"/>
              </a:ext>
            </a:extLst>
          </p:cNvPr>
          <p:cNvSpPr/>
          <p:nvPr/>
        </p:nvSpPr>
        <p:spPr>
          <a:xfrm>
            <a:off x="3445142" y="5201352"/>
            <a:ext cx="1715068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 err="1">
                <a:solidFill>
                  <a:srgbClr val="FFF8E4"/>
                </a:solidFill>
              </a:rPr>
              <a:t>Слоти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55" name="Пряма зі стрілкою 6">
            <a:extLst>
              <a:ext uri="{FF2B5EF4-FFF2-40B4-BE49-F238E27FC236}">
                <a16:creationId xmlns:a16="http://schemas.microsoft.com/office/drawing/2014/main" id="{02632921-F80A-477C-96F7-F1CC848DBC25}"/>
              </a:ext>
            </a:extLst>
          </p:cNvPr>
          <p:cNvCxnSpPr>
            <a:cxnSpLocks/>
          </p:cNvCxnSpPr>
          <p:nvPr/>
        </p:nvCxnSpPr>
        <p:spPr>
          <a:xfrm flipV="1">
            <a:off x="4889304" y="5596968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Прямокутник: округлені кути 41">
            <a:extLst>
              <a:ext uri="{FF2B5EF4-FFF2-40B4-BE49-F238E27FC236}">
                <a16:creationId xmlns:a16="http://schemas.microsoft.com/office/drawing/2014/main" id="{22B155DC-5BCA-445F-818C-1E012DDCAFE8}"/>
              </a:ext>
            </a:extLst>
          </p:cNvPr>
          <p:cNvSpPr/>
          <p:nvPr/>
        </p:nvSpPr>
        <p:spPr>
          <a:xfrm>
            <a:off x="3388070" y="3841949"/>
            <a:ext cx="3002467" cy="912452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Працює</a:t>
            </a:r>
            <a:r>
              <a:rPr lang="ru-RU" sz="1400" dirty="0"/>
              <a:t>, </a:t>
            </a:r>
            <a:r>
              <a:rPr lang="ru-RU" sz="1400" dirty="0" err="1"/>
              <a:t>передаючи</a:t>
            </a:r>
            <a:r>
              <a:rPr lang="ru-RU" sz="1400" dirty="0"/>
              <a:t> </a:t>
            </a:r>
            <a:r>
              <a:rPr lang="ru-RU" sz="1400" dirty="0" err="1"/>
              <a:t>електричні</a:t>
            </a:r>
            <a:r>
              <a:rPr lang="ru-RU" sz="1400" dirty="0"/>
              <a:t> </a:t>
            </a:r>
            <a:r>
              <a:rPr lang="ru-RU" sz="1400" dirty="0" err="1"/>
              <a:t>сигнали</a:t>
            </a:r>
            <a:r>
              <a:rPr lang="ru-RU" sz="1400" dirty="0"/>
              <a:t> та </a:t>
            </a:r>
            <a:r>
              <a:rPr lang="ru-RU" sz="1400" dirty="0" err="1"/>
              <a:t>дані</a:t>
            </a:r>
            <a:r>
              <a:rPr lang="ru-RU" sz="1400" dirty="0"/>
              <a:t> </a:t>
            </a:r>
            <a:r>
              <a:rPr lang="ru-RU" sz="1400" dirty="0" err="1"/>
              <a:t>між</a:t>
            </a:r>
            <a:r>
              <a:rPr lang="ru-RU" sz="1400" dirty="0"/>
              <a:t> </a:t>
            </a:r>
            <a:r>
              <a:rPr lang="ru-RU" sz="1400" dirty="0" err="1"/>
              <a:t>цими</a:t>
            </a:r>
            <a:r>
              <a:rPr lang="ru-RU" sz="1400" dirty="0"/>
              <a:t> компонентами з метою </a:t>
            </a:r>
            <a:r>
              <a:rPr lang="ru-RU" sz="1400" dirty="0" err="1"/>
              <a:t>координації</a:t>
            </a:r>
            <a:r>
              <a:rPr lang="ru-RU" sz="1400" dirty="0"/>
              <a:t> </a:t>
            </a:r>
            <a:r>
              <a:rPr lang="ru-RU" sz="1400" dirty="0" err="1"/>
              <a:t>їх</a:t>
            </a:r>
            <a:r>
              <a:rPr lang="ru-RU" sz="1400" dirty="0"/>
              <a:t> </a:t>
            </a:r>
            <a:r>
              <a:rPr lang="ru-RU" sz="1400" dirty="0" err="1"/>
              <a:t>роботи</a:t>
            </a:r>
            <a:r>
              <a:rPr lang="ru-RU" sz="1400" dirty="0"/>
              <a:t>. 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22" name="Прямокутник: округлені кути 21">
            <a:extLst>
              <a:ext uri="{FF2B5EF4-FFF2-40B4-BE49-F238E27FC236}">
                <a16:creationId xmlns:a16="http://schemas.microsoft.com/office/drawing/2014/main" id="{F48BFFBB-31D3-4681-93DF-B661464EB4A4}"/>
              </a:ext>
            </a:extLst>
          </p:cNvPr>
          <p:cNvSpPr/>
          <p:nvPr/>
        </p:nvSpPr>
        <p:spPr>
          <a:xfrm>
            <a:off x="603653" y="3501391"/>
            <a:ext cx="2481061" cy="1798187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400" dirty="0">
              <a:solidFill>
                <a:srgbClr val="FFF8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317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57396 -0.27454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98" y="-13727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animClr clrSpc="rgb" dir="cw">
                                      <p:cBhvr>
                                        <p:cTn id="6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set>
                                      <p:cBhvr>
                                        <p:cTn id="7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mph" presetSubtype="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8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4" presetID="2" presetClass="exit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3" grpId="0" animBg="1"/>
      <p:bldP spid="31" grpId="0" animBg="1"/>
      <p:bldP spid="35" grpId="0" animBg="1"/>
      <p:bldP spid="48" grpId="0" animBg="1"/>
      <p:bldP spid="50" grpId="0" animBg="1"/>
      <p:bldP spid="50" grpId="1" animBg="1"/>
      <p:bldP spid="50" grpId="2" animBg="1"/>
      <p:bldP spid="52" grpId="0" animBg="1"/>
      <p:bldP spid="54" grpId="0" animBg="1"/>
      <p:bldP spid="42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9CED2D-6FB2-46B5-9DAB-04AB88EA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83128"/>
            <a:ext cx="5029999" cy="1413164"/>
          </a:xfrm>
        </p:spPr>
        <p:txBody>
          <a:bodyPr>
            <a:normAutofit/>
          </a:bodyPr>
          <a:lstStyle/>
          <a:p>
            <a:r>
              <a:rPr lang="uk-UA" dirty="0"/>
              <a:t>Використані джерела</a:t>
            </a:r>
            <a:endParaRPr lang="ru-U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9DD66C-AE26-482E-92EE-692F7E785B82}"/>
              </a:ext>
            </a:extLst>
          </p:cNvPr>
          <p:cNvSpPr txBox="1"/>
          <p:nvPr/>
        </p:nvSpPr>
        <p:spPr>
          <a:xfrm>
            <a:off x="1236518" y="3574472"/>
            <a:ext cx="7454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hlinkClick r:id="rId2"/>
              </a:rPr>
              <a:t>https://www.lenovo.com/us/en/glossary/what-does-a-motherboard-do/?orgRef=https%253A%252F%252Fwww.google.com%252F</a:t>
            </a:r>
            <a:endParaRPr lang="uk-UA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hlinkClick r:id="rId3"/>
              </a:rPr>
              <a:t>https://www.tutorialsweb.com/computers/pc-motherboard-2.htm#one</a:t>
            </a:r>
            <a:r>
              <a:rPr lang="uk-UA" dirty="0"/>
              <a:t> 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hlinkClick r:id="rId4"/>
              </a:rPr>
              <a:t>https://www.techtarget.com/whatis/definition/BIOS-basic-input-output-system</a:t>
            </a:r>
            <a:endParaRPr lang="uk-UA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hlinkClick r:id="rId5"/>
              </a:rPr>
              <a:t>https://chatgpt.com</a:t>
            </a:r>
            <a:endParaRPr lang="uk-UA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uk-UA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4291670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2814A-D33B-4437-85DA-C7D3B591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308F503-5764-41DC-B00F-572A7FE55819}"/>
              </a:ext>
            </a:extLst>
          </p:cNvPr>
          <p:cNvGrpSpPr/>
          <p:nvPr/>
        </p:nvGrpSpPr>
        <p:grpSpPr>
          <a:xfrm>
            <a:off x="2081669" y="2679488"/>
            <a:ext cx="6770797" cy="2397968"/>
            <a:chOff x="345233" y="2531706"/>
            <a:chExt cx="6770797" cy="239796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" name="Прямокутник: округлені кути 3">
              <a:extLst>
                <a:ext uri="{FF2B5EF4-FFF2-40B4-BE49-F238E27FC236}">
                  <a16:creationId xmlns:a16="http://schemas.microsoft.com/office/drawing/2014/main" id="{2212F238-9F36-4858-8B10-7CCF2EF8766E}"/>
                </a:ext>
              </a:extLst>
            </p:cNvPr>
            <p:cNvSpPr/>
            <p:nvPr/>
          </p:nvSpPr>
          <p:spPr>
            <a:xfrm>
              <a:off x="345233" y="2531706"/>
              <a:ext cx="2798146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6" name="Прямокутник: округлені кути 5">
              <a:extLst>
                <a:ext uri="{FF2B5EF4-FFF2-40B4-BE49-F238E27FC236}">
                  <a16:creationId xmlns:a16="http://schemas.microsoft.com/office/drawing/2014/main" id="{64574996-B67A-4B49-B0AF-BB15A02915E1}"/>
                </a:ext>
              </a:extLst>
            </p:cNvPr>
            <p:cNvSpPr/>
            <p:nvPr/>
          </p:nvSpPr>
          <p:spPr>
            <a:xfrm>
              <a:off x="4317884" y="2531706"/>
              <a:ext cx="2798146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8" name="Прямокутник: округлені кути 7">
            <a:hlinkClick r:id="rId4" action="ppaction://hlinksldjump"/>
            <a:extLst>
              <a:ext uri="{FF2B5EF4-FFF2-40B4-BE49-F238E27FC236}">
                <a16:creationId xmlns:a16="http://schemas.microsoft.com/office/drawing/2014/main" id="{0699D158-0436-48B4-B5BF-EA11884FBBB2}"/>
              </a:ext>
            </a:extLst>
          </p:cNvPr>
          <p:cNvSpPr/>
          <p:nvPr/>
        </p:nvSpPr>
        <p:spPr>
          <a:xfrm>
            <a:off x="2766646" y="4785571"/>
            <a:ext cx="2602697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1. Функція</a:t>
            </a:r>
            <a:r>
              <a:rPr lang="uk-UA" dirty="0">
                <a:solidFill>
                  <a:srgbClr val="FFF8E4"/>
                </a:solidFill>
              </a:rPr>
              <a:t> </a:t>
            </a:r>
          </a:p>
        </p:txBody>
      </p:sp>
      <p:sp>
        <p:nvSpPr>
          <p:cNvPr id="10" name="Прямокутник: округлені кути 9">
            <a:hlinkClick r:id="rId5" action="ppaction://hlinksldjump"/>
            <a:extLst>
              <a:ext uri="{FF2B5EF4-FFF2-40B4-BE49-F238E27FC236}">
                <a16:creationId xmlns:a16="http://schemas.microsoft.com/office/drawing/2014/main" id="{B93AA343-A6F9-4F74-AFB7-722F37D87D20}"/>
              </a:ext>
            </a:extLst>
          </p:cNvPr>
          <p:cNvSpPr/>
          <p:nvPr/>
        </p:nvSpPr>
        <p:spPr>
          <a:xfrm>
            <a:off x="6739297" y="4785571"/>
            <a:ext cx="2602697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2. Компоненти</a:t>
            </a:r>
            <a:r>
              <a:rPr lang="uk-UA" dirty="0">
                <a:solidFill>
                  <a:srgbClr val="FFF8E4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282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FF5725B-7776-48C5-907C-F4BFD864A9C1}"/>
              </a:ext>
            </a:extLst>
          </p:cNvPr>
          <p:cNvGrpSpPr/>
          <p:nvPr/>
        </p:nvGrpSpPr>
        <p:grpSpPr>
          <a:xfrm>
            <a:off x="2081669" y="2679488"/>
            <a:ext cx="6770797" cy="2397968"/>
            <a:chOff x="345233" y="2531706"/>
            <a:chExt cx="6770797" cy="239796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1" name="Прямокутник: округлені кути 3">
              <a:extLst>
                <a:ext uri="{FF2B5EF4-FFF2-40B4-BE49-F238E27FC236}">
                  <a16:creationId xmlns:a16="http://schemas.microsoft.com/office/drawing/2014/main" id="{8D3E15DD-7011-4A8E-8375-A498948DA398}"/>
                </a:ext>
              </a:extLst>
            </p:cNvPr>
            <p:cNvSpPr/>
            <p:nvPr/>
          </p:nvSpPr>
          <p:spPr>
            <a:xfrm>
              <a:off x="345233" y="2531706"/>
              <a:ext cx="2798146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4" name="Прямокутник: округлені кути 5">
              <a:extLst>
                <a:ext uri="{FF2B5EF4-FFF2-40B4-BE49-F238E27FC236}">
                  <a16:creationId xmlns:a16="http://schemas.microsoft.com/office/drawing/2014/main" id="{E80299D2-803C-4EF1-82FB-83A5A20AF2B6}"/>
                </a:ext>
              </a:extLst>
            </p:cNvPr>
            <p:cNvSpPr/>
            <p:nvPr/>
          </p:nvSpPr>
          <p:spPr>
            <a:xfrm>
              <a:off x="4317884" y="2531706"/>
              <a:ext cx="2798146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35" name="Прямокутник: округлені кути 7">
            <a:hlinkClick r:id="rId4" action="ppaction://hlinksldjump"/>
            <a:extLst>
              <a:ext uri="{FF2B5EF4-FFF2-40B4-BE49-F238E27FC236}">
                <a16:creationId xmlns:a16="http://schemas.microsoft.com/office/drawing/2014/main" id="{63CA36AD-E16C-44CE-B27C-AE09418D1FA2}"/>
              </a:ext>
            </a:extLst>
          </p:cNvPr>
          <p:cNvSpPr/>
          <p:nvPr/>
        </p:nvSpPr>
        <p:spPr>
          <a:xfrm>
            <a:off x="2766646" y="4785571"/>
            <a:ext cx="2602697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1. Функція</a:t>
            </a:r>
            <a:r>
              <a:rPr lang="uk-UA" dirty="0">
                <a:solidFill>
                  <a:srgbClr val="FFF8E4"/>
                </a:solidFill>
              </a:rPr>
              <a:t> </a:t>
            </a:r>
          </a:p>
        </p:txBody>
      </p:sp>
      <p:sp>
        <p:nvSpPr>
          <p:cNvPr id="36" name="Прямокутник: округлені кути 9">
            <a:hlinkClick r:id="rId4" action="ppaction://hlinksldjump"/>
            <a:extLst>
              <a:ext uri="{FF2B5EF4-FFF2-40B4-BE49-F238E27FC236}">
                <a16:creationId xmlns:a16="http://schemas.microsoft.com/office/drawing/2014/main" id="{E79AC4ED-0B0B-4EE8-81CD-4EDEF34CA75A}"/>
              </a:ext>
            </a:extLst>
          </p:cNvPr>
          <p:cNvSpPr/>
          <p:nvPr/>
        </p:nvSpPr>
        <p:spPr>
          <a:xfrm>
            <a:off x="6739297" y="4785571"/>
            <a:ext cx="2602697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2. Компоненти</a:t>
            </a:r>
            <a:r>
              <a:rPr lang="uk-UA" dirty="0">
                <a:solidFill>
                  <a:srgbClr val="FFF8E4"/>
                </a:solidFill>
              </a:rPr>
              <a:t> 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278E7A-0012-4099-9FC9-44E7D287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84246"/>
            <a:ext cx="10321466" cy="974976"/>
          </a:xfrm>
        </p:spPr>
        <p:txBody>
          <a:bodyPr/>
          <a:lstStyle/>
          <a:p>
            <a:r>
              <a:rPr lang="uk-UA" dirty="0"/>
              <a:t>Функція </a:t>
            </a:r>
          </a:p>
        </p:txBody>
      </p:sp>
      <p:sp>
        <p:nvSpPr>
          <p:cNvPr id="2" name="Прямокутник: округлені кути 1">
            <a:extLst>
              <a:ext uri="{FF2B5EF4-FFF2-40B4-BE49-F238E27FC236}">
                <a16:creationId xmlns:a16="http://schemas.microsoft.com/office/drawing/2014/main" id="{BF31D0B0-FFBC-4BC1-8416-E578E90B5D8E}"/>
              </a:ext>
            </a:extLst>
          </p:cNvPr>
          <p:cNvSpPr/>
          <p:nvPr/>
        </p:nvSpPr>
        <p:spPr>
          <a:xfrm>
            <a:off x="2080727" y="2458257"/>
            <a:ext cx="3402587" cy="928458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>
                <a:solidFill>
                  <a:srgbClr val="FFF8E4"/>
                </a:solidFill>
              </a:rPr>
              <a:t>Материнська</a:t>
            </a:r>
            <a:r>
              <a:rPr lang="ru-RU" sz="1400" dirty="0">
                <a:solidFill>
                  <a:srgbClr val="FFF8E4"/>
                </a:solidFill>
              </a:rPr>
              <a:t> плата по </a:t>
            </a:r>
            <a:r>
              <a:rPr lang="ru-RU" sz="1400" dirty="0" err="1">
                <a:solidFill>
                  <a:srgbClr val="FFF8E4"/>
                </a:solidFill>
              </a:rPr>
              <a:t>суті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відповідає</a:t>
            </a:r>
            <a:r>
              <a:rPr lang="ru-RU" sz="1400" dirty="0">
                <a:solidFill>
                  <a:srgbClr val="FFF8E4"/>
                </a:solidFill>
              </a:rPr>
              <a:t> за </a:t>
            </a:r>
            <a:r>
              <a:rPr lang="ru-RU" sz="1400" dirty="0" err="1">
                <a:solidFill>
                  <a:srgbClr val="FFF8E4"/>
                </a:solidFill>
              </a:rPr>
              <a:t>з'єднання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всіх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різних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компонентів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всередині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комп'ютера</a:t>
            </a:r>
            <a:r>
              <a:rPr lang="ru-RU" sz="1400" dirty="0">
                <a:solidFill>
                  <a:srgbClr val="FFF8E4"/>
                </a:solidFill>
              </a:rPr>
              <a:t>. 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19" name="Прямокутник: округлені кути 18">
            <a:extLst>
              <a:ext uri="{FF2B5EF4-FFF2-40B4-BE49-F238E27FC236}">
                <a16:creationId xmlns:a16="http://schemas.microsoft.com/office/drawing/2014/main" id="{B29BDDB4-C590-4564-9725-86BDAD110631}"/>
              </a:ext>
            </a:extLst>
          </p:cNvPr>
          <p:cNvSpPr/>
          <p:nvPr/>
        </p:nvSpPr>
        <p:spPr>
          <a:xfrm>
            <a:off x="655220" y="3578381"/>
            <a:ext cx="2176621" cy="1577539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5" name="Пряма зі стрілкою 4">
            <a:extLst>
              <a:ext uri="{FF2B5EF4-FFF2-40B4-BE49-F238E27FC236}">
                <a16:creationId xmlns:a16="http://schemas.microsoft.com/office/drawing/2014/main" id="{4EA7BA74-74A5-498A-9EB5-8D218DFD6605}"/>
              </a:ext>
            </a:extLst>
          </p:cNvPr>
          <p:cNvCxnSpPr/>
          <p:nvPr/>
        </p:nvCxnSpPr>
        <p:spPr>
          <a:xfrm>
            <a:off x="4558352" y="5889009"/>
            <a:ext cx="204717" cy="0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 зі стрілкою 6">
            <a:extLst>
              <a:ext uri="{FF2B5EF4-FFF2-40B4-BE49-F238E27FC236}">
                <a16:creationId xmlns:a16="http://schemas.microsoft.com/office/drawing/2014/main" id="{12FDBAE4-4E6A-45C0-ABE2-7F50FB9A0745}"/>
              </a:ext>
            </a:extLst>
          </p:cNvPr>
          <p:cNvCxnSpPr>
            <a:cxnSpLocks/>
          </p:cNvCxnSpPr>
          <p:nvPr/>
        </p:nvCxnSpPr>
        <p:spPr>
          <a:xfrm flipH="1" flipV="1">
            <a:off x="5793779" y="2824200"/>
            <a:ext cx="1644009" cy="349930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9B9CD433-E50A-47D7-BDAF-06AEF25BED7C}"/>
              </a:ext>
            </a:extLst>
          </p:cNvPr>
          <p:cNvCxnSpPr>
            <a:cxnSpLocks/>
          </p:cNvCxnSpPr>
          <p:nvPr/>
        </p:nvCxnSpPr>
        <p:spPr>
          <a:xfrm flipH="1">
            <a:off x="6711823" y="4234245"/>
            <a:ext cx="944967" cy="0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 зі стрілкою 26">
            <a:extLst>
              <a:ext uri="{FF2B5EF4-FFF2-40B4-BE49-F238E27FC236}">
                <a16:creationId xmlns:a16="http://schemas.microsoft.com/office/drawing/2014/main" id="{C85A8A7B-06C2-44CA-AA1B-1ADC536FB5D7}"/>
              </a:ext>
            </a:extLst>
          </p:cNvPr>
          <p:cNvCxnSpPr>
            <a:cxnSpLocks/>
          </p:cNvCxnSpPr>
          <p:nvPr/>
        </p:nvCxnSpPr>
        <p:spPr>
          <a:xfrm flipH="1">
            <a:off x="5893260" y="4977340"/>
            <a:ext cx="1577788" cy="877364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 зі стрілкою 23">
            <a:extLst>
              <a:ext uri="{FF2B5EF4-FFF2-40B4-BE49-F238E27FC236}">
                <a16:creationId xmlns:a16="http://schemas.microsoft.com/office/drawing/2014/main" id="{97D092AB-0FE7-44F2-9820-197A91393D73}"/>
              </a:ext>
            </a:extLst>
          </p:cNvPr>
          <p:cNvCxnSpPr/>
          <p:nvPr/>
        </p:nvCxnSpPr>
        <p:spPr>
          <a:xfrm>
            <a:off x="4455993" y="6576667"/>
            <a:ext cx="204717" cy="0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кутник: округлені кути 25">
            <a:extLst>
              <a:ext uri="{FF2B5EF4-FFF2-40B4-BE49-F238E27FC236}">
                <a16:creationId xmlns:a16="http://schemas.microsoft.com/office/drawing/2014/main" id="{7E67235A-7BD6-4C08-B3D6-B7636E267529}"/>
              </a:ext>
            </a:extLst>
          </p:cNvPr>
          <p:cNvSpPr/>
          <p:nvPr/>
        </p:nvSpPr>
        <p:spPr>
          <a:xfrm>
            <a:off x="1063715" y="5274138"/>
            <a:ext cx="4323410" cy="964782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>
                <a:solidFill>
                  <a:srgbClr val="FFF8E4"/>
                </a:solidFill>
              </a:rPr>
              <a:t>З’єднуючи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ці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компоненти</a:t>
            </a:r>
            <a:r>
              <a:rPr lang="ru-RU" sz="1400" dirty="0">
                <a:solidFill>
                  <a:srgbClr val="FFF8E4"/>
                </a:solidFill>
              </a:rPr>
              <a:t> разом, </a:t>
            </a:r>
            <a:r>
              <a:rPr lang="ru-RU" sz="1400" dirty="0" err="1">
                <a:solidFill>
                  <a:srgbClr val="FFF8E4"/>
                </a:solidFill>
              </a:rPr>
              <a:t>це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дозволяє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їм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спілкуватися</a:t>
            </a:r>
            <a:r>
              <a:rPr lang="ru-RU" sz="1400" dirty="0">
                <a:solidFill>
                  <a:srgbClr val="FFF8E4"/>
                </a:solidFill>
              </a:rPr>
              <a:t> один з одним, </a:t>
            </a:r>
            <a:r>
              <a:rPr lang="ru-RU" sz="1400" dirty="0" err="1">
                <a:solidFill>
                  <a:srgbClr val="FFF8E4"/>
                </a:solidFill>
              </a:rPr>
              <a:t>щоб</a:t>
            </a:r>
            <a:r>
              <a:rPr lang="ru-RU" sz="1400" dirty="0">
                <a:solidFill>
                  <a:srgbClr val="FFF8E4"/>
                </a:solidFill>
              </a:rPr>
              <a:t> ваш </a:t>
            </a:r>
            <a:r>
              <a:rPr lang="ru-RU" sz="1400" dirty="0" err="1">
                <a:solidFill>
                  <a:srgbClr val="FFF8E4"/>
                </a:solidFill>
              </a:rPr>
              <a:t>комп’ютер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міг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робити</a:t>
            </a:r>
            <a:r>
              <a:rPr lang="ru-RU" sz="1400" dirty="0">
                <a:solidFill>
                  <a:srgbClr val="FFF8E4"/>
                </a:solidFill>
              </a:rPr>
              <a:t> те, </a:t>
            </a:r>
            <a:r>
              <a:rPr lang="ru-RU" sz="1400" dirty="0" err="1">
                <a:solidFill>
                  <a:srgbClr val="FFF8E4"/>
                </a:solidFill>
              </a:rPr>
              <a:t>що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ви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хочете</a:t>
            </a:r>
            <a:r>
              <a:rPr lang="ru-RU" sz="1400" dirty="0">
                <a:solidFill>
                  <a:srgbClr val="FFF8E4"/>
                </a:solidFill>
              </a:rPr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28" name="Прямокутник: округлені кути 1">
            <a:extLst>
              <a:ext uri="{FF2B5EF4-FFF2-40B4-BE49-F238E27FC236}">
                <a16:creationId xmlns:a16="http://schemas.microsoft.com/office/drawing/2014/main" id="{4BC3C55C-78FB-4F2D-A5EF-F0E89C113D8C}"/>
              </a:ext>
            </a:extLst>
          </p:cNvPr>
          <p:cNvSpPr/>
          <p:nvPr/>
        </p:nvSpPr>
        <p:spPr>
          <a:xfrm>
            <a:off x="3094654" y="3876833"/>
            <a:ext cx="3402587" cy="955373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rgbClr val="FFF8E4"/>
                </a:solidFill>
              </a:rPr>
              <a:t>У </a:t>
            </a:r>
            <a:r>
              <a:rPr lang="ru-RU" sz="1400" dirty="0" err="1">
                <a:solidFill>
                  <a:srgbClr val="FFF8E4"/>
                </a:solidFill>
              </a:rPr>
              <a:t>ньому</a:t>
            </a:r>
            <a:r>
              <a:rPr lang="ru-RU" sz="1400" dirty="0">
                <a:solidFill>
                  <a:srgbClr val="FFF8E4"/>
                </a:solidFill>
              </a:rPr>
              <a:t> є </a:t>
            </a:r>
            <a:r>
              <a:rPr lang="ru-RU" sz="1400" dirty="0" err="1">
                <a:solidFill>
                  <a:srgbClr val="FFF8E4"/>
                </a:solidFill>
              </a:rPr>
              <a:t>роз’єми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майже</a:t>
            </a:r>
            <a:r>
              <a:rPr lang="ru-RU" sz="1400" dirty="0">
                <a:solidFill>
                  <a:srgbClr val="FFF8E4"/>
                </a:solidFill>
              </a:rPr>
              <a:t> для </a:t>
            </a:r>
            <a:r>
              <a:rPr lang="ru-RU" sz="1400" dirty="0" err="1">
                <a:solidFill>
                  <a:srgbClr val="FFF8E4"/>
                </a:solidFill>
              </a:rPr>
              <a:t>всіх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типів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компонентів</a:t>
            </a:r>
            <a:r>
              <a:rPr lang="ru-RU" sz="1400" dirty="0">
                <a:solidFill>
                  <a:srgbClr val="FFF8E4"/>
                </a:solidFill>
              </a:rPr>
              <a:t>, </a:t>
            </a:r>
            <a:r>
              <a:rPr lang="ru-RU" sz="1400" dirty="0" err="1">
                <a:solidFill>
                  <a:srgbClr val="FFF8E4"/>
                </a:solidFill>
              </a:rPr>
              <a:t>від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оперативної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пам’яті</a:t>
            </a:r>
            <a:r>
              <a:rPr lang="ru-RU" sz="1400" dirty="0">
                <a:solidFill>
                  <a:srgbClr val="FFF8E4"/>
                </a:solidFill>
              </a:rPr>
              <a:t> до </a:t>
            </a:r>
            <a:r>
              <a:rPr lang="ru-RU" sz="1400" dirty="0" err="1">
                <a:solidFill>
                  <a:srgbClr val="FFF8E4"/>
                </a:solidFill>
              </a:rPr>
              <a:t>портів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en-US" sz="1400" dirty="0">
                <a:solidFill>
                  <a:srgbClr val="FFF8E4"/>
                </a:solidFill>
              </a:rPr>
              <a:t>USB. </a:t>
            </a:r>
            <a:endParaRPr lang="uk-UA" sz="1400" dirty="0">
              <a:solidFill>
                <a:srgbClr val="FFF8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04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2.59259E-6 L 0.45508 -0.15324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47" y="-766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animClr clrSpc="rgb" dir="cw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8E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5" grpId="2" animBg="1"/>
      <p:bldP spid="36" grpId="0" animBg="1"/>
      <p:bldP spid="2" grpId="0" animBg="1"/>
      <p:bldP spid="19" grpId="0" animBg="1"/>
      <p:bldP spid="26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Группа 29">
            <a:extLst>
              <a:ext uri="{FF2B5EF4-FFF2-40B4-BE49-F238E27FC236}">
                <a16:creationId xmlns:a16="http://schemas.microsoft.com/office/drawing/2014/main" id="{FDD7A76B-08CD-433A-8122-B24D6021414B}"/>
              </a:ext>
            </a:extLst>
          </p:cNvPr>
          <p:cNvGrpSpPr/>
          <p:nvPr/>
        </p:nvGrpSpPr>
        <p:grpSpPr>
          <a:xfrm>
            <a:off x="2081669" y="2679488"/>
            <a:ext cx="6770797" cy="2397968"/>
            <a:chOff x="345233" y="2531706"/>
            <a:chExt cx="6770797" cy="239796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9" name="Прямокутник: округлені кути 3">
              <a:extLst>
                <a:ext uri="{FF2B5EF4-FFF2-40B4-BE49-F238E27FC236}">
                  <a16:creationId xmlns:a16="http://schemas.microsoft.com/office/drawing/2014/main" id="{E9081E91-89BA-47C1-90F8-E578ABB78CA6}"/>
                </a:ext>
              </a:extLst>
            </p:cNvPr>
            <p:cNvSpPr/>
            <p:nvPr/>
          </p:nvSpPr>
          <p:spPr>
            <a:xfrm>
              <a:off x="345233" y="2531706"/>
              <a:ext cx="2798146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50" name="Прямокутник: округлені кути 5">
              <a:extLst>
                <a:ext uri="{FF2B5EF4-FFF2-40B4-BE49-F238E27FC236}">
                  <a16:creationId xmlns:a16="http://schemas.microsoft.com/office/drawing/2014/main" id="{F28AA0D2-CFFD-4176-AAFC-6F4F8EA6007A}"/>
                </a:ext>
              </a:extLst>
            </p:cNvPr>
            <p:cNvSpPr/>
            <p:nvPr/>
          </p:nvSpPr>
          <p:spPr>
            <a:xfrm>
              <a:off x="4317884" y="2531706"/>
              <a:ext cx="2798146" cy="23979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278E7A-0012-4099-9FC9-44E7D287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84246"/>
            <a:ext cx="10321466" cy="974976"/>
          </a:xfrm>
        </p:spPr>
        <p:txBody>
          <a:bodyPr/>
          <a:lstStyle/>
          <a:p>
            <a:r>
              <a:rPr lang="uk-UA" dirty="0"/>
              <a:t>Компоненти </a:t>
            </a:r>
          </a:p>
        </p:txBody>
      </p:sp>
      <p:sp>
        <p:nvSpPr>
          <p:cNvPr id="2" name="Прямокутник: округлені кути 1">
            <a:extLst>
              <a:ext uri="{FF2B5EF4-FFF2-40B4-BE49-F238E27FC236}">
                <a16:creationId xmlns:a16="http://schemas.microsoft.com/office/drawing/2014/main" id="{BF31D0B0-FFBC-4BC1-8416-E578E90B5D8E}"/>
              </a:ext>
            </a:extLst>
          </p:cNvPr>
          <p:cNvSpPr/>
          <p:nvPr/>
        </p:nvSpPr>
        <p:spPr>
          <a:xfrm>
            <a:off x="1572301" y="2199699"/>
            <a:ext cx="1366604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8E4"/>
                </a:solidFill>
              </a:rPr>
              <a:t>BIOS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19" name="Прямокутник: округлені кути 18">
            <a:extLst>
              <a:ext uri="{FF2B5EF4-FFF2-40B4-BE49-F238E27FC236}">
                <a16:creationId xmlns:a16="http://schemas.microsoft.com/office/drawing/2014/main" id="{B29BDDB4-C590-4564-9725-86BDAD110631}"/>
              </a:ext>
            </a:extLst>
          </p:cNvPr>
          <p:cNvSpPr/>
          <p:nvPr/>
        </p:nvSpPr>
        <p:spPr>
          <a:xfrm>
            <a:off x="525917" y="3521411"/>
            <a:ext cx="2481061" cy="1798187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51" name="Прямокутник: округлені кути 7">
            <a:hlinkClick r:id="rId5" action="ppaction://hlinksldjump"/>
            <a:extLst>
              <a:ext uri="{FF2B5EF4-FFF2-40B4-BE49-F238E27FC236}">
                <a16:creationId xmlns:a16="http://schemas.microsoft.com/office/drawing/2014/main" id="{DAE9E1EE-059D-4E61-BC46-D67010F6F65E}"/>
              </a:ext>
            </a:extLst>
          </p:cNvPr>
          <p:cNvSpPr/>
          <p:nvPr/>
        </p:nvSpPr>
        <p:spPr>
          <a:xfrm>
            <a:off x="2766646" y="4785571"/>
            <a:ext cx="2602697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1. Функція</a:t>
            </a:r>
            <a:r>
              <a:rPr lang="uk-UA" dirty="0">
                <a:solidFill>
                  <a:srgbClr val="FFF8E4"/>
                </a:solidFill>
              </a:rPr>
              <a:t> </a:t>
            </a:r>
          </a:p>
        </p:txBody>
      </p:sp>
      <p:cxnSp>
        <p:nvCxnSpPr>
          <p:cNvPr id="7" name="Пряма зі стрілкою 6">
            <a:extLst>
              <a:ext uri="{FF2B5EF4-FFF2-40B4-BE49-F238E27FC236}">
                <a16:creationId xmlns:a16="http://schemas.microsoft.com/office/drawing/2014/main" id="{12FDBAE4-4E6A-45C0-ABE2-7F50FB9A0745}"/>
              </a:ext>
            </a:extLst>
          </p:cNvPr>
          <p:cNvCxnSpPr>
            <a:cxnSpLocks/>
          </p:cNvCxnSpPr>
          <p:nvPr/>
        </p:nvCxnSpPr>
        <p:spPr>
          <a:xfrm flipH="1" flipV="1">
            <a:off x="6054390" y="3346446"/>
            <a:ext cx="1644009" cy="349930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9B9CD433-E50A-47D7-BDAF-06AEF25BED7C}"/>
              </a:ext>
            </a:extLst>
          </p:cNvPr>
          <p:cNvCxnSpPr>
            <a:cxnSpLocks/>
          </p:cNvCxnSpPr>
          <p:nvPr/>
        </p:nvCxnSpPr>
        <p:spPr>
          <a:xfrm flipH="1">
            <a:off x="6630958" y="4428704"/>
            <a:ext cx="944967" cy="0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 зі стрілкою 26">
            <a:extLst>
              <a:ext uri="{FF2B5EF4-FFF2-40B4-BE49-F238E27FC236}">
                <a16:creationId xmlns:a16="http://schemas.microsoft.com/office/drawing/2014/main" id="{C85A8A7B-06C2-44CA-AA1B-1ADC536FB5D7}"/>
              </a:ext>
            </a:extLst>
          </p:cNvPr>
          <p:cNvCxnSpPr>
            <a:cxnSpLocks/>
          </p:cNvCxnSpPr>
          <p:nvPr/>
        </p:nvCxnSpPr>
        <p:spPr>
          <a:xfrm flipH="1">
            <a:off x="6265703" y="5146227"/>
            <a:ext cx="1560790" cy="603900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 зі стрілкою 6">
            <a:hlinkClick r:id="rId6" action="ppaction://hlinksldjump"/>
            <a:extLst>
              <a:ext uri="{FF2B5EF4-FFF2-40B4-BE49-F238E27FC236}">
                <a16:creationId xmlns:a16="http://schemas.microsoft.com/office/drawing/2014/main" id="{DE8613F6-142B-471B-AC2B-1D2EA62B5CFF}"/>
              </a:ext>
            </a:extLst>
          </p:cNvPr>
          <p:cNvCxnSpPr>
            <a:cxnSpLocks/>
          </p:cNvCxnSpPr>
          <p:nvPr/>
        </p:nvCxnSpPr>
        <p:spPr>
          <a:xfrm flipV="1">
            <a:off x="2642352" y="2599477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кутник: округлені кути 1">
            <a:hlinkClick r:id="rId7" action="ppaction://hlinksldjump"/>
            <a:extLst>
              <a:ext uri="{FF2B5EF4-FFF2-40B4-BE49-F238E27FC236}">
                <a16:creationId xmlns:a16="http://schemas.microsoft.com/office/drawing/2014/main" id="{167A0E02-1EA5-4742-B7C5-20F569A47F0C}"/>
              </a:ext>
            </a:extLst>
          </p:cNvPr>
          <p:cNvSpPr/>
          <p:nvPr/>
        </p:nvSpPr>
        <p:spPr>
          <a:xfrm>
            <a:off x="3294299" y="2903586"/>
            <a:ext cx="1366604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8E4"/>
                </a:solidFill>
              </a:rPr>
              <a:t>RAID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23" name="Пряма зі стрілкою 6">
            <a:hlinkClick r:id="rId7" action="ppaction://hlinksldjump"/>
            <a:extLst>
              <a:ext uri="{FF2B5EF4-FFF2-40B4-BE49-F238E27FC236}">
                <a16:creationId xmlns:a16="http://schemas.microsoft.com/office/drawing/2014/main" id="{9F5FEC43-3BE2-47D7-9714-1175F9EC00B9}"/>
              </a:ext>
            </a:extLst>
          </p:cNvPr>
          <p:cNvCxnSpPr>
            <a:cxnSpLocks/>
          </p:cNvCxnSpPr>
          <p:nvPr/>
        </p:nvCxnSpPr>
        <p:spPr>
          <a:xfrm flipV="1">
            <a:off x="4364350" y="3303364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кутник: округлені кути 1">
            <a:hlinkClick r:id="rId8" action="ppaction://hlinksldjump"/>
            <a:extLst>
              <a:ext uri="{FF2B5EF4-FFF2-40B4-BE49-F238E27FC236}">
                <a16:creationId xmlns:a16="http://schemas.microsoft.com/office/drawing/2014/main" id="{D39C8422-DD1B-4975-AA84-D17E3FC41F3E}"/>
              </a:ext>
            </a:extLst>
          </p:cNvPr>
          <p:cNvSpPr/>
          <p:nvPr/>
        </p:nvSpPr>
        <p:spPr>
          <a:xfrm>
            <a:off x="1868854" y="5971492"/>
            <a:ext cx="1366604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>
                <a:solidFill>
                  <a:srgbClr val="FFF8E4"/>
                </a:solidFill>
              </a:rPr>
              <a:t>Чипсет</a:t>
            </a:r>
          </a:p>
        </p:txBody>
      </p:sp>
      <p:cxnSp>
        <p:nvCxnSpPr>
          <p:cNvPr id="39" name="Пряма зі стрілкою 6">
            <a:hlinkClick r:id="rId8" action="ppaction://hlinksldjump"/>
            <a:extLst>
              <a:ext uri="{FF2B5EF4-FFF2-40B4-BE49-F238E27FC236}">
                <a16:creationId xmlns:a16="http://schemas.microsoft.com/office/drawing/2014/main" id="{2DF91FA2-E654-4227-8AB1-49108CCB657A}"/>
              </a:ext>
            </a:extLst>
          </p:cNvPr>
          <p:cNvCxnSpPr>
            <a:cxnSpLocks/>
          </p:cNvCxnSpPr>
          <p:nvPr/>
        </p:nvCxnSpPr>
        <p:spPr>
          <a:xfrm flipV="1">
            <a:off x="2938905" y="6371270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кутник: округлені кути 1">
            <a:hlinkClick r:id="rId9" action="ppaction://hlinksldjump"/>
            <a:extLst>
              <a:ext uri="{FF2B5EF4-FFF2-40B4-BE49-F238E27FC236}">
                <a16:creationId xmlns:a16="http://schemas.microsoft.com/office/drawing/2014/main" id="{7B89EBA1-18E4-47A2-BF13-5240957F5B38}"/>
              </a:ext>
            </a:extLst>
          </p:cNvPr>
          <p:cNvSpPr/>
          <p:nvPr/>
        </p:nvSpPr>
        <p:spPr>
          <a:xfrm>
            <a:off x="3639349" y="4070913"/>
            <a:ext cx="1715068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>
                <a:solidFill>
                  <a:srgbClr val="FFF8E4"/>
                </a:solidFill>
              </a:rPr>
              <a:t>Роз’єми</a:t>
            </a:r>
          </a:p>
        </p:txBody>
      </p:sp>
      <p:cxnSp>
        <p:nvCxnSpPr>
          <p:cNvPr id="28" name="Пряма зі стрілкою 6">
            <a:hlinkClick r:id="rId9" action="ppaction://hlinksldjump"/>
            <a:extLst>
              <a:ext uri="{FF2B5EF4-FFF2-40B4-BE49-F238E27FC236}">
                <a16:creationId xmlns:a16="http://schemas.microsoft.com/office/drawing/2014/main" id="{204BB798-21C7-4EBA-A60F-4A077115F707}"/>
              </a:ext>
            </a:extLst>
          </p:cNvPr>
          <p:cNvCxnSpPr>
            <a:cxnSpLocks/>
          </p:cNvCxnSpPr>
          <p:nvPr/>
        </p:nvCxnSpPr>
        <p:spPr>
          <a:xfrm flipV="1">
            <a:off x="5083511" y="4466529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Прямокутник: округлені кути 9">
            <a:hlinkClick r:id="rId5" action="ppaction://hlinksldjump"/>
            <a:extLst>
              <a:ext uri="{FF2B5EF4-FFF2-40B4-BE49-F238E27FC236}">
                <a16:creationId xmlns:a16="http://schemas.microsoft.com/office/drawing/2014/main" id="{24CA3927-DA2D-468C-8D5D-2C9582E3E65A}"/>
              </a:ext>
            </a:extLst>
          </p:cNvPr>
          <p:cNvSpPr/>
          <p:nvPr/>
        </p:nvSpPr>
        <p:spPr>
          <a:xfrm>
            <a:off x="6739297" y="4785571"/>
            <a:ext cx="2602697" cy="987676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dirty="0">
                <a:solidFill>
                  <a:srgbClr val="FFF8E4"/>
                </a:solidFill>
              </a:rPr>
              <a:t>2. Компоненти</a:t>
            </a:r>
            <a:r>
              <a:rPr lang="uk-UA" dirty="0">
                <a:solidFill>
                  <a:srgbClr val="FFF8E4"/>
                </a:solidFill>
              </a:rPr>
              <a:t> </a:t>
            </a:r>
          </a:p>
        </p:txBody>
      </p:sp>
      <p:sp>
        <p:nvSpPr>
          <p:cNvPr id="34" name="Прямокутник: округлені кути 1">
            <a:hlinkClick r:id="rId10" action="ppaction://hlinksldjump"/>
            <a:extLst>
              <a:ext uri="{FF2B5EF4-FFF2-40B4-BE49-F238E27FC236}">
                <a16:creationId xmlns:a16="http://schemas.microsoft.com/office/drawing/2014/main" id="{3DF885D9-3E6B-43C6-AA55-BD843403F077}"/>
              </a:ext>
            </a:extLst>
          </p:cNvPr>
          <p:cNvSpPr/>
          <p:nvPr/>
        </p:nvSpPr>
        <p:spPr>
          <a:xfrm>
            <a:off x="3445142" y="5201352"/>
            <a:ext cx="1715068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 err="1">
                <a:solidFill>
                  <a:srgbClr val="FFF8E4"/>
                </a:solidFill>
              </a:rPr>
              <a:t>Слоти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35" name="Пряма зі стрілкою 6">
            <a:hlinkClick r:id="rId10" action="ppaction://hlinksldjump"/>
            <a:extLst>
              <a:ext uri="{FF2B5EF4-FFF2-40B4-BE49-F238E27FC236}">
                <a16:creationId xmlns:a16="http://schemas.microsoft.com/office/drawing/2014/main" id="{3C6CF4C1-FA28-4411-97B6-F756199BDC10}"/>
              </a:ext>
            </a:extLst>
          </p:cNvPr>
          <p:cNvCxnSpPr>
            <a:cxnSpLocks/>
          </p:cNvCxnSpPr>
          <p:nvPr/>
        </p:nvCxnSpPr>
        <p:spPr>
          <a:xfrm flipV="1">
            <a:off x="4889304" y="5596968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48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2.59259E-6 L 0.12942 -0.15255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-763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animClr clrSpc="rgb" dir="cw">
                                      <p:cBhvr>
                                        <p:cTn id="6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set>
                                      <p:cBhvr>
                                        <p:cTn id="6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8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7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51" grpId="0" animBg="1"/>
      <p:bldP spid="22" grpId="0" animBg="1"/>
      <p:bldP spid="38" grpId="0" animBg="1"/>
      <p:bldP spid="26" grpId="0" animBg="1"/>
      <p:bldP spid="52" grpId="0" animBg="1"/>
      <p:bldP spid="52" grpId="1" animBg="1"/>
      <p:bldP spid="52" grpId="2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рямокутник: округлені кути 35">
            <a:extLst>
              <a:ext uri="{FF2B5EF4-FFF2-40B4-BE49-F238E27FC236}">
                <a16:creationId xmlns:a16="http://schemas.microsoft.com/office/drawing/2014/main" id="{3DA50619-3A1C-4499-9166-625EF01C1D52}"/>
              </a:ext>
            </a:extLst>
          </p:cNvPr>
          <p:cNvSpPr/>
          <p:nvPr/>
        </p:nvSpPr>
        <p:spPr>
          <a:xfrm>
            <a:off x="2691660" y="2005626"/>
            <a:ext cx="3812064" cy="1400433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8E4"/>
                </a:solidFill>
              </a:rPr>
              <a:t>BIOS (</a:t>
            </a:r>
            <a:r>
              <a:rPr lang="uk-UA" sz="1400" dirty="0">
                <a:solidFill>
                  <a:srgbClr val="FFF8E4"/>
                </a:solidFill>
              </a:rPr>
              <a:t>базова система введення/виведення) — це програма, яку використовує мікропроцесор для запуску</a:t>
            </a:r>
            <a:r>
              <a:rPr lang="en-US" sz="1400" dirty="0">
                <a:solidFill>
                  <a:srgbClr val="FFF8E4"/>
                </a:solidFill>
              </a:rPr>
              <a:t> </a:t>
            </a:r>
            <a:r>
              <a:rPr lang="uk-UA" sz="1400" dirty="0">
                <a:solidFill>
                  <a:srgbClr val="FFF8E4"/>
                </a:solidFill>
              </a:rPr>
              <a:t>комп’ютерної системи після ввімкнення. Діє як посередник між ОС та периферійними приладами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278E7A-0012-4099-9FC9-44E7D287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84246"/>
            <a:ext cx="10321466" cy="974976"/>
          </a:xfrm>
        </p:spPr>
        <p:txBody>
          <a:bodyPr/>
          <a:lstStyle/>
          <a:p>
            <a:r>
              <a:rPr lang="en-US" dirty="0"/>
              <a:t>BIOS</a:t>
            </a:r>
            <a:r>
              <a:rPr lang="uk-UA" dirty="0"/>
              <a:t> </a:t>
            </a:r>
          </a:p>
        </p:txBody>
      </p:sp>
      <p:sp>
        <p:nvSpPr>
          <p:cNvPr id="43" name="Прямокутник: округлені кути 42">
            <a:extLst>
              <a:ext uri="{FF2B5EF4-FFF2-40B4-BE49-F238E27FC236}">
                <a16:creationId xmlns:a16="http://schemas.microsoft.com/office/drawing/2014/main" id="{7975D9A1-A9E0-4C95-8AD5-7830172BBF00}"/>
              </a:ext>
            </a:extLst>
          </p:cNvPr>
          <p:cNvSpPr/>
          <p:nvPr/>
        </p:nvSpPr>
        <p:spPr>
          <a:xfrm>
            <a:off x="2048873" y="5380369"/>
            <a:ext cx="4598306" cy="1213528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>
                <a:solidFill>
                  <a:srgbClr val="FFF8E4"/>
                </a:solidFill>
              </a:rPr>
              <a:t>Після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перевірки</a:t>
            </a:r>
            <a:r>
              <a:rPr lang="ru-RU" sz="1400" dirty="0">
                <a:solidFill>
                  <a:srgbClr val="FFF8E4"/>
                </a:solidFill>
              </a:rPr>
              <a:t> та </a:t>
            </a:r>
            <a:r>
              <a:rPr lang="ru-RU" sz="1400" dirty="0" err="1">
                <a:solidFill>
                  <a:srgbClr val="FFF8E4"/>
                </a:solidFill>
              </a:rPr>
              <a:t>перевірки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роботи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завантажувальних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пристроїв</a:t>
            </a:r>
            <a:r>
              <a:rPr lang="ru-RU" sz="1400" dirty="0">
                <a:solidFill>
                  <a:srgbClr val="FFF8E4"/>
                </a:solidFill>
              </a:rPr>
              <a:t> BIOS </a:t>
            </a:r>
            <a:r>
              <a:rPr lang="ru-RU" sz="1400" dirty="0" err="1">
                <a:solidFill>
                  <a:srgbClr val="FFF8E4"/>
                </a:solidFill>
              </a:rPr>
              <a:t>завантажує</a:t>
            </a:r>
            <a:r>
              <a:rPr lang="ru-RU" sz="1400" dirty="0">
                <a:solidFill>
                  <a:srgbClr val="FFF8E4"/>
                </a:solidFill>
              </a:rPr>
              <a:t> ОС </a:t>
            </a:r>
            <a:r>
              <a:rPr lang="ru-RU" sz="1400" dirty="0" err="1">
                <a:solidFill>
                  <a:srgbClr val="FFF8E4"/>
                </a:solidFill>
              </a:rPr>
              <a:t>або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її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ключові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частини</a:t>
            </a:r>
            <a:r>
              <a:rPr lang="ru-RU" sz="1400" dirty="0">
                <a:solidFill>
                  <a:srgbClr val="FFF8E4"/>
                </a:solidFill>
              </a:rPr>
              <a:t> в </a:t>
            </a:r>
            <a:r>
              <a:rPr lang="ru-RU" sz="1400" dirty="0" err="1">
                <a:solidFill>
                  <a:srgbClr val="FFF8E4"/>
                </a:solidFill>
              </a:rPr>
              <a:t>оперативну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пам’ять</a:t>
            </a:r>
            <a:r>
              <a:rPr lang="ru-RU" sz="1400" dirty="0">
                <a:solidFill>
                  <a:srgbClr val="FFF8E4"/>
                </a:solidFill>
              </a:rPr>
              <a:t> (</a:t>
            </a:r>
            <a:r>
              <a:rPr lang="en-US" sz="1400" dirty="0">
                <a:solidFill>
                  <a:srgbClr val="FFF8E4"/>
                </a:solidFill>
              </a:rPr>
              <a:t>RAM</a:t>
            </a:r>
            <a:r>
              <a:rPr lang="ru-RU" sz="1400" dirty="0">
                <a:solidFill>
                  <a:srgbClr val="FFF8E4"/>
                </a:solidFill>
              </a:rPr>
              <a:t>) </a:t>
            </a:r>
            <a:r>
              <a:rPr lang="ru-RU" sz="1400" dirty="0" err="1">
                <a:solidFill>
                  <a:srgbClr val="FFF8E4"/>
                </a:solidFill>
              </a:rPr>
              <a:t>комп’ютера</a:t>
            </a:r>
            <a:r>
              <a:rPr lang="ru-RU" sz="1400" dirty="0">
                <a:solidFill>
                  <a:srgbClr val="FFF8E4"/>
                </a:solidFill>
              </a:rPr>
              <a:t> з </a:t>
            </a:r>
            <a:r>
              <a:rPr lang="ru-RU" sz="1400" dirty="0" err="1">
                <a:solidFill>
                  <a:srgbClr val="FFF8E4"/>
                </a:solidFill>
              </a:rPr>
              <a:t>жорсткого</a:t>
            </a:r>
            <a:r>
              <a:rPr lang="ru-RU" sz="1400" dirty="0">
                <a:solidFill>
                  <a:srgbClr val="FFF8E4"/>
                </a:solidFill>
              </a:rPr>
              <a:t> диска </a:t>
            </a:r>
            <a:r>
              <a:rPr lang="ru-RU" sz="1400" dirty="0" err="1">
                <a:solidFill>
                  <a:srgbClr val="FFF8E4"/>
                </a:solidFill>
              </a:rPr>
              <a:t>або</a:t>
            </a:r>
            <a:r>
              <a:rPr lang="ru-RU" sz="1400" dirty="0">
                <a:solidFill>
                  <a:srgbClr val="FFF8E4"/>
                </a:solidFill>
              </a:rPr>
              <a:t> дисковода (</a:t>
            </a:r>
            <a:r>
              <a:rPr lang="ru-RU" sz="1400" dirty="0" err="1">
                <a:solidFill>
                  <a:srgbClr val="FFF8E4"/>
                </a:solidFill>
              </a:rPr>
              <a:t>завантажувальний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пристрій</a:t>
            </a:r>
            <a:r>
              <a:rPr lang="ru-RU" sz="1400" dirty="0">
                <a:solidFill>
                  <a:srgbClr val="FFF8E4"/>
                </a:solidFill>
              </a:rPr>
              <a:t>).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7" name="Пряма зі стрілкою 6">
            <a:extLst>
              <a:ext uri="{FF2B5EF4-FFF2-40B4-BE49-F238E27FC236}">
                <a16:creationId xmlns:a16="http://schemas.microsoft.com/office/drawing/2014/main" id="{12FDBAE4-4E6A-45C0-ABE2-7F50FB9A0745}"/>
              </a:ext>
            </a:extLst>
          </p:cNvPr>
          <p:cNvCxnSpPr>
            <a:cxnSpLocks/>
          </p:cNvCxnSpPr>
          <p:nvPr/>
        </p:nvCxnSpPr>
        <p:spPr>
          <a:xfrm flipH="1" flipV="1">
            <a:off x="7452897" y="3171640"/>
            <a:ext cx="997251" cy="572756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9B9CD433-E50A-47D7-BDAF-06AEF25BED7C}"/>
              </a:ext>
            </a:extLst>
          </p:cNvPr>
          <p:cNvCxnSpPr>
            <a:cxnSpLocks/>
          </p:cNvCxnSpPr>
          <p:nvPr/>
        </p:nvCxnSpPr>
        <p:spPr>
          <a:xfrm flipH="1">
            <a:off x="7772850" y="4334081"/>
            <a:ext cx="677298" cy="0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кутник: округлені кути 1">
            <a:extLst>
              <a:ext uri="{FF2B5EF4-FFF2-40B4-BE49-F238E27FC236}">
                <a16:creationId xmlns:a16="http://schemas.microsoft.com/office/drawing/2014/main" id="{53A3D3C7-78F4-4B60-9F0F-59B38C39659A}"/>
              </a:ext>
            </a:extLst>
          </p:cNvPr>
          <p:cNvSpPr/>
          <p:nvPr/>
        </p:nvSpPr>
        <p:spPr>
          <a:xfrm>
            <a:off x="1572301" y="2199699"/>
            <a:ext cx="1366604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8E4"/>
                </a:solidFill>
              </a:rPr>
              <a:t>BIOS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27" name="Пряма зі стрілкою 26">
            <a:extLst>
              <a:ext uri="{FF2B5EF4-FFF2-40B4-BE49-F238E27FC236}">
                <a16:creationId xmlns:a16="http://schemas.microsoft.com/office/drawing/2014/main" id="{C85A8A7B-06C2-44CA-AA1B-1ADC536FB5D7}"/>
              </a:ext>
            </a:extLst>
          </p:cNvPr>
          <p:cNvCxnSpPr>
            <a:cxnSpLocks/>
          </p:cNvCxnSpPr>
          <p:nvPr/>
        </p:nvCxnSpPr>
        <p:spPr>
          <a:xfrm flipH="1">
            <a:off x="7707101" y="4940697"/>
            <a:ext cx="743047" cy="430445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Прямокутник: округлені кути 41">
            <a:extLst>
              <a:ext uri="{FF2B5EF4-FFF2-40B4-BE49-F238E27FC236}">
                <a16:creationId xmlns:a16="http://schemas.microsoft.com/office/drawing/2014/main" id="{22B155DC-5BCA-445F-818C-1E012DDCAFE8}"/>
              </a:ext>
            </a:extLst>
          </p:cNvPr>
          <p:cNvSpPr/>
          <p:nvPr/>
        </p:nvSpPr>
        <p:spPr>
          <a:xfrm>
            <a:off x="3026345" y="3923725"/>
            <a:ext cx="3812064" cy="912452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>
                <a:solidFill>
                  <a:srgbClr val="FFF8E4"/>
                </a:solidFill>
              </a:rPr>
              <a:t>При завантаженні </a:t>
            </a:r>
            <a:r>
              <a:rPr lang="en-US" sz="1400" dirty="0">
                <a:solidFill>
                  <a:srgbClr val="FFF8E4"/>
                </a:solidFill>
              </a:rPr>
              <a:t>BIOS</a:t>
            </a:r>
            <a:r>
              <a:rPr lang="uk-UA" sz="1400" dirty="0">
                <a:solidFill>
                  <a:srgbClr val="FFF8E4"/>
                </a:solidFill>
              </a:rPr>
              <a:t>, він спочатку визначає, чи всі необхідні підключення на місці та чи працюють вони. </a:t>
            </a:r>
          </a:p>
        </p:txBody>
      </p:sp>
      <p:sp>
        <p:nvSpPr>
          <p:cNvPr id="35" name="Прямокутник: округлені кути 34">
            <a:extLst>
              <a:ext uri="{FF2B5EF4-FFF2-40B4-BE49-F238E27FC236}">
                <a16:creationId xmlns:a16="http://schemas.microsoft.com/office/drawing/2014/main" id="{9F3E6E4B-F57E-47A5-BBAE-CA6A7173ECDA}"/>
              </a:ext>
            </a:extLst>
          </p:cNvPr>
          <p:cNvSpPr/>
          <p:nvPr/>
        </p:nvSpPr>
        <p:spPr>
          <a:xfrm>
            <a:off x="655220" y="3578381"/>
            <a:ext cx="2176621" cy="1577539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14" name="Сполучна лінія: вигнута 13">
            <a:extLst>
              <a:ext uri="{FF2B5EF4-FFF2-40B4-BE49-F238E27FC236}">
                <a16:creationId xmlns:a16="http://schemas.microsoft.com/office/drawing/2014/main" id="{B862EE4F-3201-4E38-8A00-F69DEC138317}"/>
              </a:ext>
            </a:extLst>
          </p:cNvPr>
          <p:cNvCxnSpPr>
            <a:cxnSpLocks/>
          </p:cNvCxnSpPr>
          <p:nvPr/>
        </p:nvCxnSpPr>
        <p:spPr>
          <a:xfrm flipH="1">
            <a:off x="6866387" y="4461435"/>
            <a:ext cx="83263" cy="1533230"/>
          </a:xfrm>
          <a:prstGeom prst="curvedConnector3">
            <a:avLst>
              <a:gd name="adj1" fmla="val -274552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 зі стрілкою 6">
            <a:hlinkClick r:id="rId3" action="ppaction://hlinksldjump"/>
            <a:extLst>
              <a:ext uri="{FF2B5EF4-FFF2-40B4-BE49-F238E27FC236}">
                <a16:creationId xmlns:a16="http://schemas.microsoft.com/office/drawing/2014/main" id="{1E27103D-4318-4435-9D41-615ACAB0C337}"/>
              </a:ext>
            </a:extLst>
          </p:cNvPr>
          <p:cNvCxnSpPr>
            <a:cxnSpLocks/>
          </p:cNvCxnSpPr>
          <p:nvPr/>
        </p:nvCxnSpPr>
        <p:spPr>
          <a:xfrm flipV="1">
            <a:off x="2642352" y="2599477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Прямокутник: округлені кути 1">
            <a:hlinkClick r:id="rId4" action="ppaction://hlinksldjump"/>
            <a:extLst>
              <a:ext uri="{FF2B5EF4-FFF2-40B4-BE49-F238E27FC236}">
                <a16:creationId xmlns:a16="http://schemas.microsoft.com/office/drawing/2014/main" id="{82209D72-6443-44DE-9BE7-7CAC0C8333F5}"/>
              </a:ext>
            </a:extLst>
          </p:cNvPr>
          <p:cNvSpPr/>
          <p:nvPr/>
        </p:nvSpPr>
        <p:spPr>
          <a:xfrm>
            <a:off x="3294299" y="2903586"/>
            <a:ext cx="1366604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8E4"/>
                </a:solidFill>
              </a:rPr>
              <a:t>RAID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49" name="Пряма зі стрілкою 6">
            <a:hlinkClick r:id="rId4" action="ppaction://hlinksldjump"/>
            <a:extLst>
              <a:ext uri="{FF2B5EF4-FFF2-40B4-BE49-F238E27FC236}">
                <a16:creationId xmlns:a16="http://schemas.microsoft.com/office/drawing/2014/main" id="{081578A8-A9BC-4D01-9395-F60BBCA56F60}"/>
              </a:ext>
            </a:extLst>
          </p:cNvPr>
          <p:cNvCxnSpPr>
            <a:cxnSpLocks/>
          </p:cNvCxnSpPr>
          <p:nvPr/>
        </p:nvCxnSpPr>
        <p:spPr>
          <a:xfrm flipV="1">
            <a:off x="4364350" y="3303364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кутник: округлені кути 1">
            <a:extLst>
              <a:ext uri="{FF2B5EF4-FFF2-40B4-BE49-F238E27FC236}">
                <a16:creationId xmlns:a16="http://schemas.microsoft.com/office/drawing/2014/main" id="{459C037D-AFD1-4A10-80ED-A1FF1F2D9FB7}"/>
              </a:ext>
            </a:extLst>
          </p:cNvPr>
          <p:cNvSpPr/>
          <p:nvPr/>
        </p:nvSpPr>
        <p:spPr>
          <a:xfrm>
            <a:off x="1868854" y="5971492"/>
            <a:ext cx="1366604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>
                <a:solidFill>
                  <a:srgbClr val="FFF8E4"/>
                </a:solidFill>
              </a:rPr>
              <a:t>Чипсет</a:t>
            </a:r>
          </a:p>
        </p:txBody>
      </p:sp>
      <p:cxnSp>
        <p:nvCxnSpPr>
          <p:cNvPr id="51" name="Пряма зі стрілкою 6">
            <a:extLst>
              <a:ext uri="{FF2B5EF4-FFF2-40B4-BE49-F238E27FC236}">
                <a16:creationId xmlns:a16="http://schemas.microsoft.com/office/drawing/2014/main" id="{4BF67471-1277-48C0-8D6D-217E8B707C39}"/>
              </a:ext>
            </a:extLst>
          </p:cNvPr>
          <p:cNvCxnSpPr>
            <a:cxnSpLocks/>
          </p:cNvCxnSpPr>
          <p:nvPr/>
        </p:nvCxnSpPr>
        <p:spPr>
          <a:xfrm flipV="1">
            <a:off x="2938905" y="6371270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Прямокутник: округлені кути 1">
            <a:hlinkClick r:id="rId5" action="ppaction://hlinksldjump"/>
            <a:extLst>
              <a:ext uri="{FF2B5EF4-FFF2-40B4-BE49-F238E27FC236}">
                <a16:creationId xmlns:a16="http://schemas.microsoft.com/office/drawing/2014/main" id="{AD2BEDB6-4EA4-4E4B-A7FE-E1F9ACE0CF05}"/>
              </a:ext>
            </a:extLst>
          </p:cNvPr>
          <p:cNvSpPr/>
          <p:nvPr/>
        </p:nvSpPr>
        <p:spPr>
          <a:xfrm>
            <a:off x="3639349" y="4070913"/>
            <a:ext cx="1715068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>
                <a:solidFill>
                  <a:srgbClr val="FFF8E4"/>
                </a:solidFill>
              </a:rPr>
              <a:t>Роз’єми</a:t>
            </a:r>
          </a:p>
        </p:txBody>
      </p:sp>
      <p:cxnSp>
        <p:nvCxnSpPr>
          <p:cNvPr id="53" name="Пряма зі стрілкою 6">
            <a:hlinkClick r:id="rId5" action="ppaction://hlinksldjump"/>
            <a:extLst>
              <a:ext uri="{FF2B5EF4-FFF2-40B4-BE49-F238E27FC236}">
                <a16:creationId xmlns:a16="http://schemas.microsoft.com/office/drawing/2014/main" id="{ECBE9415-5BAC-43CE-85D3-6F760AD09F3E}"/>
              </a:ext>
            </a:extLst>
          </p:cNvPr>
          <p:cNvCxnSpPr>
            <a:cxnSpLocks/>
          </p:cNvCxnSpPr>
          <p:nvPr/>
        </p:nvCxnSpPr>
        <p:spPr>
          <a:xfrm flipV="1">
            <a:off x="5083511" y="4466529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Прямокутник: округлені кути 1">
            <a:extLst>
              <a:ext uri="{FF2B5EF4-FFF2-40B4-BE49-F238E27FC236}">
                <a16:creationId xmlns:a16="http://schemas.microsoft.com/office/drawing/2014/main" id="{3C4D5F91-253B-4617-ADE3-C248C520CD6F}"/>
              </a:ext>
            </a:extLst>
          </p:cNvPr>
          <p:cNvSpPr/>
          <p:nvPr/>
        </p:nvSpPr>
        <p:spPr>
          <a:xfrm>
            <a:off x="3445142" y="5201352"/>
            <a:ext cx="1715068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 err="1">
                <a:solidFill>
                  <a:srgbClr val="FFF8E4"/>
                </a:solidFill>
              </a:rPr>
              <a:t>Слоти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55" name="Пряма зі стрілкою 6">
            <a:extLst>
              <a:ext uri="{FF2B5EF4-FFF2-40B4-BE49-F238E27FC236}">
                <a16:creationId xmlns:a16="http://schemas.microsoft.com/office/drawing/2014/main" id="{02632921-F80A-477C-96F7-F1CC848DBC25}"/>
              </a:ext>
            </a:extLst>
          </p:cNvPr>
          <p:cNvCxnSpPr>
            <a:cxnSpLocks/>
          </p:cNvCxnSpPr>
          <p:nvPr/>
        </p:nvCxnSpPr>
        <p:spPr>
          <a:xfrm flipV="1">
            <a:off x="4889304" y="5596968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Прямокутник: округлені кути 18">
            <a:extLst>
              <a:ext uri="{FF2B5EF4-FFF2-40B4-BE49-F238E27FC236}">
                <a16:creationId xmlns:a16="http://schemas.microsoft.com/office/drawing/2014/main" id="{01D9255C-5E3A-4986-AAA9-3CA1EDB5B72E}"/>
              </a:ext>
            </a:extLst>
          </p:cNvPr>
          <p:cNvSpPr/>
          <p:nvPr/>
        </p:nvSpPr>
        <p:spPr>
          <a:xfrm>
            <a:off x="525917" y="3521411"/>
            <a:ext cx="2481061" cy="1798187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400" dirty="0">
              <a:solidFill>
                <a:srgbClr val="FFF8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08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0.59557 0.2754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79" y="1377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animClr clrSpc="rgb" dir="cw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set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mph" presetSubtype="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8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0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3" grpId="0" animBg="1"/>
      <p:bldP spid="31" grpId="0" animBg="1"/>
      <p:bldP spid="31" grpId="1" animBg="1"/>
      <p:bldP spid="31" grpId="2" animBg="1"/>
      <p:bldP spid="42" grpId="0" animBg="1"/>
      <p:bldP spid="35" grpId="0" animBg="1"/>
      <p:bldP spid="48" grpId="0" animBg="1"/>
      <p:bldP spid="50" grpId="0" animBg="1"/>
      <p:bldP spid="52" grpId="0" animBg="1"/>
      <p:bldP spid="54" grpId="0" animBg="1"/>
      <p:bldP spid="5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тА2">
            <a:extLst>
              <a:ext uri="{FF2B5EF4-FFF2-40B4-BE49-F238E27FC236}">
                <a16:creationId xmlns:a16="http://schemas.microsoft.com/office/drawing/2014/main" id="{F8BFC39F-33C2-42D5-9855-A55C0344FE6F}"/>
              </a:ext>
            </a:extLst>
          </p:cNvPr>
          <p:cNvSpPr/>
          <p:nvPr/>
        </p:nvSpPr>
        <p:spPr>
          <a:xfrm>
            <a:off x="3678240" y="4648356"/>
            <a:ext cx="2417760" cy="927777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>
                <a:solidFill>
                  <a:srgbClr val="FFF8E4"/>
                </a:solidFill>
              </a:rPr>
              <a:t>Пам'ять кожного диска розділена на одиниці розміром від 512 байт до кількох мегабайт.</a:t>
            </a:r>
          </a:p>
        </p:txBody>
      </p:sp>
      <p:sp>
        <p:nvSpPr>
          <p:cNvPr id="31" name="тА1">
            <a:extLst>
              <a:ext uri="{FF2B5EF4-FFF2-40B4-BE49-F238E27FC236}">
                <a16:creationId xmlns:a16="http://schemas.microsoft.com/office/drawing/2014/main" id="{5ACC49F1-AE3D-4153-AFB6-53CD26859ADD}"/>
              </a:ext>
            </a:extLst>
          </p:cNvPr>
          <p:cNvSpPr/>
          <p:nvPr/>
        </p:nvSpPr>
        <p:spPr>
          <a:xfrm>
            <a:off x="5770262" y="3429000"/>
            <a:ext cx="2671989" cy="1658414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>
                <a:solidFill>
                  <a:srgbClr val="FFF8E4"/>
                </a:solidFill>
              </a:rPr>
              <a:t>Віддзеркалення відтворює ідентичні дані на кількох дисках, а видалення відокремлює ці дані, при цьому видалення допомагає розподілити дані на кількох дисках. </a:t>
            </a:r>
          </a:p>
        </p:txBody>
      </p:sp>
      <p:sp>
        <p:nvSpPr>
          <p:cNvPr id="81" name="Прямокутник: округлені кути 1">
            <a:extLst>
              <a:ext uri="{FF2B5EF4-FFF2-40B4-BE49-F238E27FC236}">
                <a16:creationId xmlns:a16="http://schemas.microsoft.com/office/drawing/2014/main" id="{6F7C6B92-4376-47C3-97E0-454BCA164954}"/>
              </a:ext>
            </a:extLst>
          </p:cNvPr>
          <p:cNvSpPr/>
          <p:nvPr/>
        </p:nvSpPr>
        <p:spPr>
          <a:xfrm>
            <a:off x="3639349" y="4070913"/>
            <a:ext cx="1715068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>
                <a:solidFill>
                  <a:srgbClr val="FFF8E4"/>
                </a:solidFill>
              </a:rPr>
              <a:t>Роз’єми</a:t>
            </a:r>
          </a:p>
        </p:txBody>
      </p:sp>
      <p:cxnSp>
        <p:nvCxnSpPr>
          <p:cNvPr id="82" name="Пряма зі стрілкою 6">
            <a:extLst>
              <a:ext uri="{FF2B5EF4-FFF2-40B4-BE49-F238E27FC236}">
                <a16:creationId xmlns:a16="http://schemas.microsoft.com/office/drawing/2014/main" id="{5F067F84-5D5D-42DC-A875-5A9C970D3B3B}"/>
              </a:ext>
            </a:extLst>
          </p:cNvPr>
          <p:cNvCxnSpPr>
            <a:cxnSpLocks/>
          </p:cNvCxnSpPr>
          <p:nvPr/>
        </p:nvCxnSpPr>
        <p:spPr>
          <a:xfrm flipV="1">
            <a:off x="5083511" y="4466529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278E7A-0012-4099-9FC9-44E7D287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84246"/>
            <a:ext cx="10321466" cy="974976"/>
          </a:xfrm>
        </p:spPr>
        <p:txBody>
          <a:bodyPr/>
          <a:lstStyle/>
          <a:p>
            <a:r>
              <a:rPr lang="en-US" dirty="0"/>
              <a:t>RAID</a:t>
            </a:r>
            <a:r>
              <a:rPr lang="uk-UA" dirty="0"/>
              <a:t> </a:t>
            </a:r>
          </a:p>
        </p:txBody>
      </p:sp>
      <p:cxnSp>
        <p:nvCxnSpPr>
          <p:cNvPr id="7" name="1">
            <a:extLst>
              <a:ext uri="{FF2B5EF4-FFF2-40B4-BE49-F238E27FC236}">
                <a16:creationId xmlns:a16="http://schemas.microsoft.com/office/drawing/2014/main" id="{12FDBAE4-4E6A-45C0-ABE2-7F50FB9A0745}"/>
              </a:ext>
            </a:extLst>
          </p:cNvPr>
          <p:cNvCxnSpPr>
            <a:cxnSpLocks/>
          </p:cNvCxnSpPr>
          <p:nvPr/>
        </p:nvCxnSpPr>
        <p:spPr>
          <a:xfrm flipH="1" flipV="1">
            <a:off x="6842009" y="3779221"/>
            <a:ext cx="743048" cy="223925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1">
            <a:extLst>
              <a:ext uri="{FF2B5EF4-FFF2-40B4-BE49-F238E27FC236}">
                <a16:creationId xmlns:a16="http://schemas.microsoft.com/office/drawing/2014/main" id="{C85A8A7B-06C2-44CA-AA1B-1ADC536FB5D7}"/>
              </a:ext>
            </a:extLst>
          </p:cNvPr>
          <p:cNvCxnSpPr>
            <a:cxnSpLocks/>
          </p:cNvCxnSpPr>
          <p:nvPr/>
        </p:nvCxnSpPr>
        <p:spPr>
          <a:xfrm flipH="1">
            <a:off x="6842009" y="4654134"/>
            <a:ext cx="655683" cy="292733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кутник: округлені кути 35">
            <a:extLst>
              <a:ext uri="{FF2B5EF4-FFF2-40B4-BE49-F238E27FC236}">
                <a16:creationId xmlns:a16="http://schemas.microsoft.com/office/drawing/2014/main" id="{3DA50619-3A1C-4499-9166-625EF01C1D52}"/>
              </a:ext>
            </a:extLst>
          </p:cNvPr>
          <p:cNvSpPr/>
          <p:nvPr/>
        </p:nvSpPr>
        <p:spPr>
          <a:xfrm>
            <a:off x="484465" y="2261095"/>
            <a:ext cx="2473334" cy="1443569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8E4"/>
                </a:solidFill>
              </a:rPr>
              <a:t>RAID </a:t>
            </a:r>
            <a:r>
              <a:rPr lang="uk-UA" sz="1400" dirty="0">
                <a:solidFill>
                  <a:srgbClr val="FFF8E4"/>
                </a:solidFill>
              </a:rPr>
              <a:t>об’єднує кілька фізичних дисків в одну логічну цілісність, яка використовує спеціальне апаратне або програмне забезпечення.</a:t>
            </a:r>
          </a:p>
        </p:txBody>
      </p:sp>
      <p:sp>
        <p:nvSpPr>
          <p:cNvPr id="42" name="Прямокутник: округлені кути 41">
            <a:extLst>
              <a:ext uri="{FF2B5EF4-FFF2-40B4-BE49-F238E27FC236}">
                <a16:creationId xmlns:a16="http://schemas.microsoft.com/office/drawing/2014/main" id="{22B155DC-5BCA-445F-818C-1E012DDCAFE8}"/>
              </a:ext>
            </a:extLst>
          </p:cNvPr>
          <p:cNvSpPr/>
          <p:nvPr/>
        </p:nvSpPr>
        <p:spPr>
          <a:xfrm>
            <a:off x="317872" y="3971531"/>
            <a:ext cx="1696409" cy="1605141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>
                <a:solidFill>
                  <a:srgbClr val="FFF8E4"/>
                </a:solidFill>
              </a:rPr>
              <a:t>З</a:t>
            </a:r>
            <a:r>
              <a:rPr lang="ru-RU" sz="1400" dirty="0" err="1">
                <a:solidFill>
                  <a:srgbClr val="FFF8E4"/>
                </a:solidFill>
              </a:rPr>
              <a:t>азвичай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реалізується</a:t>
            </a:r>
            <a:r>
              <a:rPr lang="ru-RU" sz="1400" dirty="0">
                <a:solidFill>
                  <a:srgbClr val="FFF8E4"/>
                </a:solidFill>
              </a:rPr>
              <a:t> на серверах, а </a:t>
            </a:r>
            <a:r>
              <a:rPr lang="ru-RU" sz="1400" dirty="0" err="1">
                <a:solidFill>
                  <a:srgbClr val="FFF8E4"/>
                </a:solidFill>
              </a:rPr>
              <a:t>також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може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використовуватися</a:t>
            </a:r>
            <a:r>
              <a:rPr lang="ru-RU" sz="1400" dirty="0">
                <a:solidFill>
                  <a:srgbClr val="FFF8E4"/>
                </a:solidFill>
              </a:rPr>
              <a:t> на </a:t>
            </a:r>
            <a:r>
              <a:rPr lang="ru-RU" sz="1400" dirty="0" err="1">
                <a:solidFill>
                  <a:srgbClr val="FFF8E4"/>
                </a:solidFill>
              </a:rPr>
              <a:t>робочих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станціях</a:t>
            </a:r>
            <a:r>
              <a:rPr lang="ru-RU" sz="1400" dirty="0">
                <a:solidFill>
                  <a:srgbClr val="FFF8E4"/>
                </a:solidFill>
              </a:rPr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43" name="Прямокутник: округлені кути 42">
            <a:extLst>
              <a:ext uri="{FF2B5EF4-FFF2-40B4-BE49-F238E27FC236}">
                <a16:creationId xmlns:a16="http://schemas.microsoft.com/office/drawing/2014/main" id="{7975D9A1-A9E0-4C95-8AD5-7830172BBF00}"/>
              </a:ext>
            </a:extLst>
          </p:cNvPr>
          <p:cNvSpPr/>
          <p:nvPr/>
        </p:nvSpPr>
        <p:spPr>
          <a:xfrm>
            <a:off x="3970612" y="2089852"/>
            <a:ext cx="3089749" cy="904840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>
                <a:solidFill>
                  <a:srgbClr val="FFF8E4"/>
                </a:solidFill>
              </a:rPr>
              <a:t>Призначає данні</a:t>
            </a:r>
            <a:r>
              <a:rPr lang="ru-RU" sz="1400" dirty="0">
                <a:solidFill>
                  <a:srgbClr val="FFF8E4"/>
                </a:solidFill>
              </a:rPr>
              <a:t> на </a:t>
            </a:r>
            <a:r>
              <a:rPr lang="ru-RU" sz="1400" dirty="0" err="1">
                <a:solidFill>
                  <a:srgbClr val="FFF8E4"/>
                </a:solidFill>
              </a:rPr>
              <a:t>кількох</a:t>
            </a:r>
            <a:r>
              <a:rPr lang="ru-RU" sz="1400" dirty="0">
                <a:solidFill>
                  <a:srgbClr val="FFF8E4"/>
                </a:solidFill>
              </a:rPr>
              <a:t> дисках і </a:t>
            </a:r>
            <a:r>
              <a:rPr lang="ru-RU" sz="1400" dirty="0" err="1">
                <a:solidFill>
                  <a:srgbClr val="FFF8E4"/>
                </a:solidFill>
              </a:rPr>
              <a:t>сприяючи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стандартизованому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накладанню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операцій</a:t>
            </a:r>
            <a:r>
              <a:rPr lang="ru-RU" sz="1400" dirty="0">
                <a:solidFill>
                  <a:srgbClr val="FFF8E4"/>
                </a:solidFill>
              </a:rPr>
              <a:t> </a:t>
            </a:r>
            <a:r>
              <a:rPr lang="ru-RU" sz="1400" dirty="0" err="1">
                <a:solidFill>
                  <a:srgbClr val="FFF8E4"/>
                </a:solidFill>
              </a:rPr>
              <a:t>введення</a:t>
            </a:r>
            <a:r>
              <a:rPr lang="ru-RU" sz="1400" dirty="0">
                <a:solidFill>
                  <a:srgbClr val="FFF8E4"/>
                </a:solidFill>
              </a:rPr>
              <a:t>/</a:t>
            </a:r>
            <a:r>
              <a:rPr lang="ru-RU" sz="1400" dirty="0" err="1">
                <a:solidFill>
                  <a:srgbClr val="FFF8E4"/>
                </a:solidFill>
              </a:rPr>
              <a:t>виведення</a:t>
            </a:r>
            <a:r>
              <a:rPr lang="ru-RU" sz="1400" dirty="0">
                <a:solidFill>
                  <a:srgbClr val="FFF8E4"/>
                </a:solidFill>
              </a:rPr>
              <a:t>. 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48" name="В">
            <a:extLst>
              <a:ext uri="{FF2B5EF4-FFF2-40B4-BE49-F238E27FC236}">
                <a16:creationId xmlns:a16="http://schemas.microsoft.com/office/drawing/2014/main" id="{300DD26B-1C70-4830-A2F9-EF6B11EDB8A8}"/>
              </a:ext>
            </a:extLst>
          </p:cNvPr>
          <p:cNvSpPr/>
          <p:nvPr/>
        </p:nvSpPr>
        <p:spPr>
          <a:xfrm>
            <a:off x="2957799" y="4569464"/>
            <a:ext cx="3305747" cy="851077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>
                <a:solidFill>
                  <a:srgbClr val="FFF8E4"/>
                </a:solidFill>
              </a:rPr>
              <a:t>Смуги всіх дисків переплітаються та сортуються відповідно</a:t>
            </a:r>
          </a:p>
        </p:txBody>
      </p:sp>
      <p:sp>
        <p:nvSpPr>
          <p:cNvPr id="49" name="тВ">
            <a:extLst>
              <a:ext uri="{FF2B5EF4-FFF2-40B4-BE49-F238E27FC236}">
                <a16:creationId xmlns:a16="http://schemas.microsoft.com/office/drawing/2014/main" id="{154C40AD-7C1B-4AB3-B7ED-3661A6E8CB4E}"/>
              </a:ext>
            </a:extLst>
          </p:cNvPr>
          <p:cNvSpPr/>
          <p:nvPr/>
        </p:nvSpPr>
        <p:spPr>
          <a:xfrm>
            <a:off x="3891194" y="5640840"/>
            <a:ext cx="5933005" cy="1156504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>
                <a:solidFill>
                  <a:srgbClr val="FFF8E4"/>
                </a:solidFill>
              </a:rPr>
              <a:t>В </a:t>
            </a:r>
            <a:r>
              <a:rPr lang="uk-UA" sz="1400" dirty="0" err="1">
                <a:solidFill>
                  <a:srgbClr val="FFF8E4"/>
                </a:solidFill>
              </a:rPr>
              <a:t>однокористувацькій</a:t>
            </a:r>
            <a:r>
              <a:rPr lang="uk-UA" sz="1400" dirty="0">
                <a:solidFill>
                  <a:srgbClr val="FFF8E4"/>
                </a:solidFill>
              </a:rPr>
              <a:t> системі, де зберігаються загальні записи, смуги зазвичай розташовані так, що вони невеликі, щоб проміжок одного запису охоплював усі диски, і до нього можна було легко отримати доступ, читаючи всі диски одночасно.</a:t>
            </a:r>
          </a:p>
        </p:txBody>
      </p:sp>
      <p:cxnSp>
        <p:nvCxnSpPr>
          <p:cNvPr id="50" name="сВ">
            <a:extLst>
              <a:ext uri="{FF2B5EF4-FFF2-40B4-BE49-F238E27FC236}">
                <a16:creationId xmlns:a16="http://schemas.microsoft.com/office/drawing/2014/main" id="{DB19495E-B9D0-47FA-BD07-60C127E899AE}"/>
              </a:ext>
            </a:extLst>
          </p:cNvPr>
          <p:cNvCxnSpPr>
            <a:cxnSpLocks/>
          </p:cNvCxnSpPr>
          <p:nvPr/>
        </p:nvCxnSpPr>
        <p:spPr>
          <a:xfrm flipH="1" flipV="1">
            <a:off x="5874488" y="5237012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А">
            <a:extLst>
              <a:ext uri="{FF2B5EF4-FFF2-40B4-BE49-F238E27FC236}">
                <a16:creationId xmlns:a16="http://schemas.microsoft.com/office/drawing/2014/main" id="{C5A50B91-664F-44E4-8A84-4F44988A4B70}"/>
              </a:ext>
            </a:extLst>
          </p:cNvPr>
          <p:cNvSpPr/>
          <p:nvPr/>
        </p:nvSpPr>
        <p:spPr>
          <a:xfrm>
            <a:off x="3424435" y="3525064"/>
            <a:ext cx="2113750" cy="818747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 err="1">
                <a:solidFill>
                  <a:srgbClr val="FFF8E4"/>
                </a:solidFill>
              </a:rPr>
              <a:t>Відзеркалення</a:t>
            </a:r>
            <a:r>
              <a:rPr lang="uk-UA" sz="1400" dirty="0">
                <a:solidFill>
                  <a:srgbClr val="FFF8E4"/>
                </a:solidFill>
              </a:rPr>
              <a:t> та видалення</a:t>
            </a:r>
          </a:p>
        </p:txBody>
      </p:sp>
      <p:cxnSp>
        <p:nvCxnSpPr>
          <p:cNvPr id="52" name="сА">
            <a:extLst>
              <a:ext uri="{FF2B5EF4-FFF2-40B4-BE49-F238E27FC236}">
                <a16:creationId xmlns:a16="http://schemas.microsoft.com/office/drawing/2014/main" id="{BE556804-8585-4594-9522-739240164FC8}"/>
              </a:ext>
            </a:extLst>
          </p:cNvPr>
          <p:cNvCxnSpPr>
            <a:cxnSpLocks/>
          </p:cNvCxnSpPr>
          <p:nvPr/>
        </p:nvCxnSpPr>
        <p:spPr>
          <a:xfrm flipH="1">
            <a:off x="5246831" y="4189226"/>
            <a:ext cx="183374" cy="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трелка 1">
            <a:extLst>
              <a:ext uri="{FF2B5EF4-FFF2-40B4-BE49-F238E27FC236}">
                <a16:creationId xmlns:a16="http://schemas.microsoft.com/office/drawing/2014/main" id="{DFC7387A-65CC-4761-BD38-23D4CFE621E2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32576" y="4028081"/>
            <a:ext cx="466636" cy="1060565"/>
          </a:xfrm>
          <a:prstGeom prst="curvedConnector3">
            <a:avLst>
              <a:gd name="adj1" fmla="val 131175"/>
            </a:avLst>
          </a:prstGeom>
          <a:ln w="28575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стрелка 2">
            <a:extLst>
              <a:ext uri="{FF2B5EF4-FFF2-40B4-BE49-F238E27FC236}">
                <a16:creationId xmlns:a16="http://schemas.microsoft.com/office/drawing/2014/main" id="{BA8DC818-F41A-481B-8108-B5816A7BE98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66230" y="4028081"/>
            <a:ext cx="335085" cy="1658414"/>
          </a:xfrm>
          <a:prstGeom prst="curvedConnector3">
            <a:avLst>
              <a:gd name="adj1" fmla="val 168221"/>
            </a:avLst>
          </a:prstGeom>
          <a:ln w="28575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Прямокутник: округлені кути 1">
            <a:extLst>
              <a:ext uri="{FF2B5EF4-FFF2-40B4-BE49-F238E27FC236}">
                <a16:creationId xmlns:a16="http://schemas.microsoft.com/office/drawing/2014/main" id="{44F578E2-0F73-440B-90AC-E146AA7516E5}"/>
              </a:ext>
            </a:extLst>
          </p:cNvPr>
          <p:cNvSpPr/>
          <p:nvPr/>
        </p:nvSpPr>
        <p:spPr>
          <a:xfrm>
            <a:off x="1572301" y="2199699"/>
            <a:ext cx="1366604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8E4"/>
                </a:solidFill>
              </a:rPr>
              <a:t>BIOS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76" name="Пряма зі стрілкою 6">
            <a:hlinkClick r:id="rId3" action="ppaction://hlinksldjump"/>
            <a:extLst>
              <a:ext uri="{FF2B5EF4-FFF2-40B4-BE49-F238E27FC236}">
                <a16:creationId xmlns:a16="http://schemas.microsoft.com/office/drawing/2014/main" id="{EE40FADD-26EC-4C98-B55B-D56CCB574A50}"/>
              </a:ext>
            </a:extLst>
          </p:cNvPr>
          <p:cNvCxnSpPr>
            <a:cxnSpLocks/>
          </p:cNvCxnSpPr>
          <p:nvPr/>
        </p:nvCxnSpPr>
        <p:spPr>
          <a:xfrm flipV="1">
            <a:off x="2642352" y="2599477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">
            <a:hlinkClick r:id="rId4" action="ppaction://hlinksldjump"/>
            <a:extLst>
              <a:ext uri="{FF2B5EF4-FFF2-40B4-BE49-F238E27FC236}">
                <a16:creationId xmlns:a16="http://schemas.microsoft.com/office/drawing/2014/main" id="{BAA3FA99-4A41-446B-A04E-8E545A5E19F9}"/>
              </a:ext>
            </a:extLst>
          </p:cNvPr>
          <p:cNvSpPr/>
          <p:nvPr/>
        </p:nvSpPr>
        <p:spPr>
          <a:xfrm>
            <a:off x="3294299" y="2903586"/>
            <a:ext cx="1366604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8E4"/>
                </a:solidFill>
              </a:rPr>
              <a:t>RAID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78" name="Пряма зі стрілкою 6">
            <a:hlinkClick r:id="rId4" action="ppaction://hlinksldjump"/>
            <a:extLst>
              <a:ext uri="{FF2B5EF4-FFF2-40B4-BE49-F238E27FC236}">
                <a16:creationId xmlns:a16="http://schemas.microsoft.com/office/drawing/2014/main" id="{B5145613-C3E9-4A93-9FAA-C6CE7104BD44}"/>
              </a:ext>
            </a:extLst>
          </p:cNvPr>
          <p:cNvCxnSpPr>
            <a:cxnSpLocks/>
          </p:cNvCxnSpPr>
          <p:nvPr/>
        </p:nvCxnSpPr>
        <p:spPr>
          <a:xfrm flipV="1">
            <a:off x="4364350" y="3303364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Прямокутник: округлені кути 1">
            <a:extLst>
              <a:ext uri="{FF2B5EF4-FFF2-40B4-BE49-F238E27FC236}">
                <a16:creationId xmlns:a16="http://schemas.microsoft.com/office/drawing/2014/main" id="{1D905960-7345-4B44-BFD8-38F3AEAF6ED1}"/>
              </a:ext>
            </a:extLst>
          </p:cNvPr>
          <p:cNvSpPr/>
          <p:nvPr/>
        </p:nvSpPr>
        <p:spPr>
          <a:xfrm>
            <a:off x="1868854" y="5971492"/>
            <a:ext cx="1366604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>
                <a:solidFill>
                  <a:srgbClr val="FFF8E4"/>
                </a:solidFill>
              </a:rPr>
              <a:t>Чипсет</a:t>
            </a:r>
          </a:p>
        </p:txBody>
      </p:sp>
      <p:cxnSp>
        <p:nvCxnSpPr>
          <p:cNvPr id="80" name="Пряма зі стрілкою 6">
            <a:extLst>
              <a:ext uri="{FF2B5EF4-FFF2-40B4-BE49-F238E27FC236}">
                <a16:creationId xmlns:a16="http://schemas.microsoft.com/office/drawing/2014/main" id="{457B63D7-C9C7-445C-B67B-8082B68BCB74}"/>
              </a:ext>
            </a:extLst>
          </p:cNvPr>
          <p:cNvCxnSpPr>
            <a:cxnSpLocks/>
          </p:cNvCxnSpPr>
          <p:nvPr/>
        </p:nvCxnSpPr>
        <p:spPr>
          <a:xfrm flipV="1">
            <a:off x="2938905" y="6371270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Прямокутник: округлені кути 1">
            <a:extLst>
              <a:ext uri="{FF2B5EF4-FFF2-40B4-BE49-F238E27FC236}">
                <a16:creationId xmlns:a16="http://schemas.microsoft.com/office/drawing/2014/main" id="{F5B98B30-564F-4C0A-8A71-4EC4651F1C7E}"/>
              </a:ext>
            </a:extLst>
          </p:cNvPr>
          <p:cNvSpPr/>
          <p:nvPr/>
        </p:nvSpPr>
        <p:spPr>
          <a:xfrm>
            <a:off x="3445142" y="5201352"/>
            <a:ext cx="1715068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 err="1">
                <a:solidFill>
                  <a:srgbClr val="FFF8E4"/>
                </a:solidFill>
              </a:rPr>
              <a:t>Слоти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84" name="Пряма зі стрілкою 6">
            <a:extLst>
              <a:ext uri="{FF2B5EF4-FFF2-40B4-BE49-F238E27FC236}">
                <a16:creationId xmlns:a16="http://schemas.microsoft.com/office/drawing/2014/main" id="{4AE86776-DC23-440D-BAAC-CDDB972C4E18}"/>
              </a:ext>
            </a:extLst>
          </p:cNvPr>
          <p:cNvCxnSpPr>
            <a:cxnSpLocks/>
          </p:cNvCxnSpPr>
          <p:nvPr/>
        </p:nvCxnSpPr>
        <p:spPr>
          <a:xfrm flipV="1">
            <a:off x="4889304" y="5596968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сА2">
            <a:extLst>
              <a:ext uri="{FF2B5EF4-FFF2-40B4-BE49-F238E27FC236}">
                <a16:creationId xmlns:a16="http://schemas.microsoft.com/office/drawing/2014/main" id="{6014E1EE-526D-4391-BA8F-35E50721FDF0}"/>
              </a:ext>
            </a:extLst>
          </p:cNvPr>
          <p:cNvCxnSpPr>
            <a:cxnSpLocks/>
          </p:cNvCxnSpPr>
          <p:nvPr/>
        </p:nvCxnSpPr>
        <p:spPr>
          <a:xfrm>
            <a:off x="5246831" y="4192530"/>
            <a:ext cx="183374" cy="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В2">
            <a:extLst>
              <a:ext uri="{FF2B5EF4-FFF2-40B4-BE49-F238E27FC236}">
                <a16:creationId xmlns:a16="http://schemas.microsoft.com/office/drawing/2014/main" id="{A8C6F074-6E08-4146-A927-34198585D5A2}"/>
              </a:ext>
            </a:extLst>
          </p:cNvPr>
          <p:cNvCxnSpPr>
            <a:cxnSpLocks/>
          </p:cNvCxnSpPr>
          <p:nvPr/>
        </p:nvCxnSpPr>
        <p:spPr>
          <a:xfrm flipV="1">
            <a:off x="5874487" y="5233547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475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40741E-7 L 0.38281 0.17014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41" y="849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animClr clrSpc="rgb" dir="cw">
                                      <p:cBhvr>
                                        <p:cTn id="5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8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961 0.01181 L -8.33333E-7 0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7" y="-60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961 0.01181 L -1.66667E-6 -1.85185E-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31" y="-74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961 0.01181 L 4.16667E-7 4.81481E-6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96" y="-648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17222 L -2.70833E-6 -3.7037E-6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88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961 0.01181 L -4.16667E-6 -4.44444E-6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-556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17222 L -2.70833E-6 -3.7037E-6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88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-3.75E-6 0.00023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852 0.17407 L 0.35873 0.17407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139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0" fill="hold">
                      <p:stCondLst>
                        <p:cond delay="0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281 0.17014 L 0.52852 0.17407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9" y="185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14961 0.01181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74" y="579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-0.00143 0.17222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8611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0.14961 0.01181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74" y="579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0143 0.17222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8611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0143 0.17222 " pathEditMode="relative" rAng="0" ptsTypes="AA">
                                      <p:cBhvr>
                                        <p:cTn id="17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8611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74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5" fill="hold">
                      <p:stCondLst>
                        <p:cond delay="0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87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8" fill="hold">
                      <p:stCondLst>
                        <p:cond delay="0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4" grpId="2" animBg="1"/>
      <p:bldP spid="31" grpId="0" animBg="1"/>
      <p:bldP spid="31" grpId="1" animBg="1"/>
      <p:bldP spid="31" grpId="2" animBg="1"/>
      <p:bldP spid="81" grpId="0" animBg="1"/>
      <p:bldP spid="36" grpId="0" animBg="1"/>
      <p:bldP spid="42" grpId="0" animBg="1"/>
      <p:bldP spid="43" grpId="0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1" grpId="0" animBg="1"/>
      <p:bldP spid="75" grpId="0" animBg="1"/>
      <p:bldP spid="77" grpId="0" animBg="1"/>
      <p:bldP spid="77" grpId="1" animBg="1"/>
      <p:bldP spid="77" grpId="2" animBg="1"/>
      <p:bldP spid="77" grpId="3" animBg="1"/>
      <p:bldP spid="77" grpId="5" animBg="1"/>
      <p:bldP spid="79" grpId="0" animBg="1"/>
      <p:bldP spid="8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кутник: округлені кути 35">
            <a:extLst>
              <a:ext uri="{FF2B5EF4-FFF2-40B4-BE49-F238E27FC236}">
                <a16:creationId xmlns:a16="http://schemas.microsoft.com/office/drawing/2014/main" id="{555D8FAE-363D-4470-8880-466E1C51F834}"/>
              </a:ext>
            </a:extLst>
          </p:cNvPr>
          <p:cNvSpPr/>
          <p:nvPr/>
        </p:nvSpPr>
        <p:spPr>
          <a:xfrm>
            <a:off x="298897" y="3397451"/>
            <a:ext cx="2908494" cy="1922216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Фізичний</a:t>
            </a:r>
            <a:r>
              <a:rPr lang="ru-RU" sz="1400" dirty="0"/>
              <a:t> тип </a:t>
            </a:r>
            <a:r>
              <a:rPr lang="ru-RU" sz="1400" dirty="0" err="1"/>
              <a:t>інтерфейсу</a:t>
            </a:r>
            <a:r>
              <a:rPr lang="ru-RU" sz="1400" dirty="0"/>
              <a:t>, </a:t>
            </a:r>
            <a:r>
              <a:rPr lang="ru-RU" sz="1400" dirty="0" err="1"/>
              <a:t>який</a:t>
            </a:r>
            <a:r>
              <a:rPr lang="ru-RU" sz="1400" dirty="0"/>
              <a:t> </a:t>
            </a:r>
            <a:r>
              <a:rPr lang="ru-RU" sz="1400" dirty="0" err="1"/>
              <a:t>використовується</a:t>
            </a:r>
            <a:r>
              <a:rPr lang="ru-RU" sz="1400" dirty="0"/>
              <a:t> для </a:t>
            </a:r>
            <a:r>
              <a:rPr lang="ru-RU" sz="1400" dirty="0" err="1"/>
              <a:t>підключення</a:t>
            </a:r>
            <a:r>
              <a:rPr lang="ru-RU" sz="1400" dirty="0"/>
              <a:t> </a:t>
            </a:r>
            <a:r>
              <a:rPr lang="ru-RU" sz="1400" dirty="0" err="1"/>
              <a:t>компонентів</a:t>
            </a:r>
            <a:r>
              <a:rPr lang="ru-RU" sz="1400" dirty="0"/>
              <a:t>, </a:t>
            </a:r>
            <a:r>
              <a:rPr lang="ru-RU" sz="1400" dirty="0" err="1"/>
              <a:t>які</a:t>
            </a:r>
            <a:r>
              <a:rPr lang="ru-RU" sz="1400" dirty="0"/>
              <a:t> </a:t>
            </a:r>
            <a:r>
              <a:rPr lang="ru-RU" sz="1400" dirty="0" err="1"/>
              <a:t>вимагають</a:t>
            </a:r>
            <a:r>
              <a:rPr lang="ru-RU" sz="1400" dirty="0"/>
              <a:t> </a:t>
            </a:r>
            <a:r>
              <a:rPr lang="ru-RU" sz="1400" dirty="0" err="1"/>
              <a:t>щільного</a:t>
            </a:r>
            <a:r>
              <a:rPr lang="ru-RU" sz="1400" dirty="0"/>
              <a:t> контакту і </a:t>
            </a:r>
            <a:r>
              <a:rPr lang="ru-RU" sz="1400" dirty="0" err="1"/>
              <a:t>мають</a:t>
            </a:r>
            <a:r>
              <a:rPr lang="ru-RU" sz="1400" dirty="0"/>
              <a:t> </a:t>
            </a:r>
            <a:r>
              <a:rPr lang="ru-RU" sz="1400" dirty="0" err="1"/>
              <a:t>специфічний</a:t>
            </a:r>
            <a:r>
              <a:rPr lang="ru-RU" sz="1400" dirty="0"/>
              <a:t> </a:t>
            </a:r>
            <a:r>
              <a:rPr lang="ru-RU" sz="1400" dirty="0" err="1"/>
              <a:t>розмір</a:t>
            </a:r>
            <a:r>
              <a:rPr lang="ru-RU" sz="1400" dirty="0"/>
              <a:t> і </a:t>
            </a:r>
            <a:r>
              <a:rPr lang="ru-RU" sz="1400" dirty="0" err="1"/>
              <a:t>конфігурацію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278E7A-0012-4099-9FC9-44E7D287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84246"/>
            <a:ext cx="10321466" cy="974976"/>
          </a:xfrm>
        </p:spPr>
        <p:txBody>
          <a:bodyPr/>
          <a:lstStyle/>
          <a:p>
            <a:r>
              <a:rPr lang="uk-UA" dirty="0"/>
              <a:t>Роз’єми</a:t>
            </a:r>
          </a:p>
        </p:txBody>
      </p:sp>
      <p:sp>
        <p:nvSpPr>
          <p:cNvPr id="2" name="Прямокутник: округлені кути 1">
            <a:hlinkClick r:id="rId2" action="ppaction://hlinksldjump"/>
            <a:extLst>
              <a:ext uri="{FF2B5EF4-FFF2-40B4-BE49-F238E27FC236}">
                <a16:creationId xmlns:a16="http://schemas.microsoft.com/office/drawing/2014/main" id="{BF31D0B0-FFBC-4BC1-8416-E578E90B5D8E}"/>
              </a:ext>
            </a:extLst>
          </p:cNvPr>
          <p:cNvSpPr/>
          <p:nvPr/>
        </p:nvSpPr>
        <p:spPr>
          <a:xfrm>
            <a:off x="2555137" y="2484632"/>
            <a:ext cx="1366604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 err="1"/>
              <a:t>Сокет</a:t>
            </a:r>
            <a:r>
              <a:rPr lang="uk-UA" sz="1400" dirty="0"/>
              <a:t> 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7" name="Пряма зі стрілкою 6">
            <a:extLst>
              <a:ext uri="{FF2B5EF4-FFF2-40B4-BE49-F238E27FC236}">
                <a16:creationId xmlns:a16="http://schemas.microsoft.com/office/drawing/2014/main" id="{12FDBAE4-4E6A-45C0-ABE2-7F50FB9A0745}"/>
              </a:ext>
            </a:extLst>
          </p:cNvPr>
          <p:cNvCxnSpPr>
            <a:cxnSpLocks/>
          </p:cNvCxnSpPr>
          <p:nvPr/>
        </p:nvCxnSpPr>
        <p:spPr>
          <a:xfrm flipH="1" flipV="1">
            <a:off x="6054390" y="3346446"/>
            <a:ext cx="1644009" cy="349930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9B9CD433-E50A-47D7-BDAF-06AEF25BED7C}"/>
              </a:ext>
            </a:extLst>
          </p:cNvPr>
          <p:cNvCxnSpPr>
            <a:cxnSpLocks/>
          </p:cNvCxnSpPr>
          <p:nvPr/>
        </p:nvCxnSpPr>
        <p:spPr>
          <a:xfrm flipH="1">
            <a:off x="6630958" y="4428704"/>
            <a:ext cx="944967" cy="0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 зі стрілкою 26">
            <a:extLst>
              <a:ext uri="{FF2B5EF4-FFF2-40B4-BE49-F238E27FC236}">
                <a16:creationId xmlns:a16="http://schemas.microsoft.com/office/drawing/2014/main" id="{C85A8A7B-06C2-44CA-AA1B-1ADC536FB5D7}"/>
              </a:ext>
            </a:extLst>
          </p:cNvPr>
          <p:cNvCxnSpPr>
            <a:cxnSpLocks/>
          </p:cNvCxnSpPr>
          <p:nvPr/>
        </p:nvCxnSpPr>
        <p:spPr>
          <a:xfrm flipH="1">
            <a:off x="6265703" y="5146227"/>
            <a:ext cx="1560790" cy="603900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 зі стрілкою 6">
            <a:hlinkClick r:id="rId3" action="ppaction://hlinksldjump"/>
            <a:extLst>
              <a:ext uri="{FF2B5EF4-FFF2-40B4-BE49-F238E27FC236}">
                <a16:creationId xmlns:a16="http://schemas.microsoft.com/office/drawing/2014/main" id="{DE8613F6-142B-471B-AC2B-1D2EA62B5CFF}"/>
              </a:ext>
            </a:extLst>
          </p:cNvPr>
          <p:cNvCxnSpPr>
            <a:cxnSpLocks/>
          </p:cNvCxnSpPr>
          <p:nvPr/>
        </p:nvCxnSpPr>
        <p:spPr>
          <a:xfrm flipV="1">
            <a:off x="3639349" y="2866796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кутник: округлені кути 1">
            <a:hlinkClick r:id="rId4" action="ppaction://hlinksldjump"/>
            <a:extLst>
              <a:ext uri="{FF2B5EF4-FFF2-40B4-BE49-F238E27FC236}">
                <a16:creationId xmlns:a16="http://schemas.microsoft.com/office/drawing/2014/main" id="{167A0E02-1EA5-4742-B7C5-20F569A47F0C}"/>
              </a:ext>
            </a:extLst>
          </p:cNvPr>
          <p:cNvSpPr/>
          <p:nvPr/>
        </p:nvSpPr>
        <p:spPr>
          <a:xfrm>
            <a:off x="3700901" y="3450670"/>
            <a:ext cx="1721998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Роз'єми</a:t>
            </a:r>
            <a:r>
              <a:rPr lang="ru-RU" sz="1400" dirty="0"/>
              <a:t> </a:t>
            </a:r>
            <a:r>
              <a:rPr lang="ru-RU" sz="1400" dirty="0" err="1"/>
              <a:t>живлення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23" name="Пряма зі стрілкою 6">
            <a:hlinkClick r:id="rId5" action="ppaction://hlinksldjump"/>
            <a:extLst>
              <a:ext uri="{FF2B5EF4-FFF2-40B4-BE49-F238E27FC236}">
                <a16:creationId xmlns:a16="http://schemas.microsoft.com/office/drawing/2014/main" id="{9F5FEC43-3BE2-47D7-9714-1175F9EC00B9}"/>
              </a:ext>
            </a:extLst>
          </p:cNvPr>
          <p:cNvCxnSpPr>
            <a:cxnSpLocks/>
          </p:cNvCxnSpPr>
          <p:nvPr/>
        </p:nvCxnSpPr>
        <p:spPr>
          <a:xfrm flipV="1">
            <a:off x="5126345" y="3850448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кутник: округлені кути 1">
            <a:hlinkClick r:id="rId6" action="ppaction://hlinksldjump"/>
            <a:extLst>
              <a:ext uri="{FF2B5EF4-FFF2-40B4-BE49-F238E27FC236}">
                <a16:creationId xmlns:a16="http://schemas.microsoft.com/office/drawing/2014/main" id="{7B89EBA1-18E4-47A2-BF13-5240957F5B38}"/>
              </a:ext>
            </a:extLst>
          </p:cNvPr>
          <p:cNvSpPr/>
          <p:nvPr/>
        </p:nvSpPr>
        <p:spPr>
          <a:xfrm>
            <a:off x="3700901" y="4702095"/>
            <a:ext cx="1920006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Роз'єми</a:t>
            </a:r>
            <a:r>
              <a:rPr lang="ru-RU" sz="1400" dirty="0"/>
              <a:t> для </a:t>
            </a:r>
            <a:r>
              <a:rPr lang="ru-RU" sz="1400" dirty="0" err="1"/>
              <a:t>вентиляторів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28" name="Пряма зі стрілкою 6">
            <a:extLst>
              <a:ext uri="{FF2B5EF4-FFF2-40B4-BE49-F238E27FC236}">
                <a16:creationId xmlns:a16="http://schemas.microsoft.com/office/drawing/2014/main" id="{204BB798-21C7-4EBA-A60F-4A077115F707}"/>
              </a:ext>
            </a:extLst>
          </p:cNvPr>
          <p:cNvCxnSpPr>
            <a:cxnSpLocks/>
          </p:cNvCxnSpPr>
          <p:nvPr/>
        </p:nvCxnSpPr>
        <p:spPr>
          <a:xfrm flipV="1">
            <a:off x="5350001" y="5097711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кутник: округлені кути 1">
            <a:hlinkClick r:id="rId7" action="ppaction://hlinksldjump"/>
            <a:extLst>
              <a:ext uri="{FF2B5EF4-FFF2-40B4-BE49-F238E27FC236}">
                <a16:creationId xmlns:a16="http://schemas.microsoft.com/office/drawing/2014/main" id="{3DF885D9-3E6B-43C6-AA55-BD843403F077}"/>
              </a:ext>
            </a:extLst>
          </p:cNvPr>
          <p:cNvSpPr/>
          <p:nvPr/>
        </p:nvSpPr>
        <p:spPr>
          <a:xfrm>
            <a:off x="2477579" y="5633227"/>
            <a:ext cx="1715068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Роз'єми</a:t>
            </a:r>
            <a:r>
              <a:rPr lang="ru-RU" sz="1400" dirty="0"/>
              <a:t> </a:t>
            </a:r>
            <a:r>
              <a:rPr lang="en-US" sz="1400" dirty="0"/>
              <a:t>SATA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35" name="Пряма зі стрілкою 6">
            <a:extLst>
              <a:ext uri="{FF2B5EF4-FFF2-40B4-BE49-F238E27FC236}">
                <a16:creationId xmlns:a16="http://schemas.microsoft.com/office/drawing/2014/main" id="{3C6CF4C1-FA28-4411-97B6-F756199BDC10}"/>
              </a:ext>
            </a:extLst>
          </p:cNvPr>
          <p:cNvCxnSpPr>
            <a:cxnSpLocks/>
          </p:cNvCxnSpPr>
          <p:nvPr/>
        </p:nvCxnSpPr>
        <p:spPr>
          <a:xfrm flipV="1">
            <a:off x="3921741" y="6028843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кутник: округлені кути 1">
            <a:extLst>
              <a:ext uri="{FF2B5EF4-FFF2-40B4-BE49-F238E27FC236}">
                <a16:creationId xmlns:a16="http://schemas.microsoft.com/office/drawing/2014/main" id="{BE9EB3E4-93F5-4A90-8668-32795073B6CF}"/>
              </a:ext>
            </a:extLst>
          </p:cNvPr>
          <p:cNvSpPr/>
          <p:nvPr/>
        </p:nvSpPr>
        <p:spPr>
          <a:xfrm>
            <a:off x="1572301" y="2199699"/>
            <a:ext cx="1366604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8E4"/>
                </a:solidFill>
              </a:rPr>
              <a:t>BIOS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44" name="Пряма зі стрілкою 6">
            <a:hlinkClick r:id="rId3" action="ppaction://hlinksldjump"/>
            <a:extLst>
              <a:ext uri="{FF2B5EF4-FFF2-40B4-BE49-F238E27FC236}">
                <a16:creationId xmlns:a16="http://schemas.microsoft.com/office/drawing/2014/main" id="{6AAEEC85-C444-400B-BD06-3F4A87A8AD44}"/>
              </a:ext>
            </a:extLst>
          </p:cNvPr>
          <p:cNvCxnSpPr>
            <a:cxnSpLocks/>
          </p:cNvCxnSpPr>
          <p:nvPr/>
        </p:nvCxnSpPr>
        <p:spPr>
          <a:xfrm flipV="1">
            <a:off x="2642352" y="2599477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кутник: округлені кути 1">
            <a:hlinkClick r:id="rId5" action="ppaction://hlinksldjump"/>
            <a:extLst>
              <a:ext uri="{FF2B5EF4-FFF2-40B4-BE49-F238E27FC236}">
                <a16:creationId xmlns:a16="http://schemas.microsoft.com/office/drawing/2014/main" id="{896B35C4-9BA5-4FEA-9E5B-5A0507A6919B}"/>
              </a:ext>
            </a:extLst>
          </p:cNvPr>
          <p:cNvSpPr/>
          <p:nvPr/>
        </p:nvSpPr>
        <p:spPr>
          <a:xfrm>
            <a:off x="3294299" y="2903586"/>
            <a:ext cx="1366604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8E4"/>
                </a:solidFill>
              </a:rPr>
              <a:t>RAID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46" name="Пряма зі стрілкою 6">
            <a:hlinkClick r:id="rId5" action="ppaction://hlinksldjump"/>
            <a:extLst>
              <a:ext uri="{FF2B5EF4-FFF2-40B4-BE49-F238E27FC236}">
                <a16:creationId xmlns:a16="http://schemas.microsoft.com/office/drawing/2014/main" id="{305BBE0F-EC89-48CF-823B-F1FBB0276BCC}"/>
              </a:ext>
            </a:extLst>
          </p:cNvPr>
          <p:cNvCxnSpPr>
            <a:cxnSpLocks/>
          </p:cNvCxnSpPr>
          <p:nvPr/>
        </p:nvCxnSpPr>
        <p:spPr>
          <a:xfrm flipV="1">
            <a:off x="4364350" y="3303364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Прямокутник: округлені кути 1">
            <a:extLst>
              <a:ext uri="{FF2B5EF4-FFF2-40B4-BE49-F238E27FC236}">
                <a16:creationId xmlns:a16="http://schemas.microsoft.com/office/drawing/2014/main" id="{18226C31-0934-47FA-86D8-F13CD6BA7825}"/>
              </a:ext>
            </a:extLst>
          </p:cNvPr>
          <p:cNvSpPr/>
          <p:nvPr/>
        </p:nvSpPr>
        <p:spPr>
          <a:xfrm>
            <a:off x="1868854" y="5971492"/>
            <a:ext cx="1366604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>
                <a:solidFill>
                  <a:srgbClr val="FFF8E4"/>
                </a:solidFill>
              </a:rPr>
              <a:t>Чипсет</a:t>
            </a:r>
          </a:p>
        </p:txBody>
      </p:sp>
      <p:cxnSp>
        <p:nvCxnSpPr>
          <p:cNvPr id="53" name="Пряма зі стрілкою 6">
            <a:extLst>
              <a:ext uri="{FF2B5EF4-FFF2-40B4-BE49-F238E27FC236}">
                <a16:creationId xmlns:a16="http://schemas.microsoft.com/office/drawing/2014/main" id="{6B5E1BB4-2F5B-49EE-B543-08ED5E937756}"/>
              </a:ext>
            </a:extLst>
          </p:cNvPr>
          <p:cNvCxnSpPr>
            <a:cxnSpLocks/>
          </p:cNvCxnSpPr>
          <p:nvPr/>
        </p:nvCxnSpPr>
        <p:spPr>
          <a:xfrm flipV="1">
            <a:off x="2938905" y="6371270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Прямокутник: округлені кути 1">
            <a:extLst>
              <a:ext uri="{FF2B5EF4-FFF2-40B4-BE49-F238E27FC236}">
                <a16:creationId xmlns:a16="http://schemas.microsoft.com/office/drawing/2014/main" id="{97E6324E-0A7D-4C71-BE8C-DAFE43A29708}"/>
              </a:ext>
            </a:extLst>
          </p:cNvPr>
          <p:cNvSpPr/>
          <p:nvPr/>
        </p:nvSpPr>
        <p:spPr>
          <a:xfrm>
            <a:off x="3639349" y="4070913"/>
            <a:ext cx="1715068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>
                <a:solidFill>
                  <a:srgbClr val="FFF8E4"/>
                </a:solidFill>
              </a:rPr>
              <a:t>Роз’єми</a:t>
            </a:r>
          </a:p>
        </p:txBody>
      </p:sp>
      <p:cxnSp>
        <p:nvCxnSpPr>
          <p:cNvPr id="55" name="Пряма зі стрілкою 6">
            <a:extLst>
              <a:ext uri="{FF2B5EF4-FFF2-40B4-BE49-F238E27FC236}">
                <a16:creationId xmlns:a16="http://schemas.microsoft.com/office/drawing/2014/main" id="{682E1EEA-A1A5-4C80-8C4E-12269510A310}"/>
              </a:ext>
            </a:extLst>
          </p:cNvPr>
          <p:cNvCxnSpPr>
            <a:cxnSpLocks/>
          </p:cNvCxnSpPr>
          <p:nvPr/>
        </p:nvCxnSpPr>
        <p:spPr>
          <a:xfrm flipV="1">
            <a:off x="5083511" y="4466529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Прямокутник: округлені кути 1">
            <a:extLst>
              <a:ext uri="{FF2B5EF4-FFF2-40B4-BE49-F238E27FC236}">
                <a16:creationId xmlns:a16="http://schemas.microsoft.com/office/drawing/2014/main" id="{29117426-AA26-44A1-89A5-BC5816F6513D}"/>
              </a:ext>
            </a:extLst>
          </p:cNvPr>
          <p:cNvSpPr/>
          <p:nvPr/>
        </p:nvSpPr>
        <p:spPr>
          <a:xfrm>
            <a:off x="3445142" y="5201352"/>
            <a:ext cx="1715068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 err="1">
                <a:solidFill>
                  <a:srgbClr val="FFF8E4"/>
                </a:solidFill>
              </a:rPr>
              <a:t>Слоти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57" name="Пряма зі стрілкою 6">
            <a:extLst>
              <a:ext uri="{FF2B5EF4-FFF2-40B4-BE49-F238E27FC236}">
                <a16:creationId xmlns:a16="http://schemas.microsoft.com/office/drawing/2014/main" id="{9F1CD41D-2680-4331-8B93-5029A4385035}"/>
              </a:ext>
            </a:extLst>
          </p:cNvPr>
          <p:cNvCxnSpPr>
            <a:cxnSpLocks/>
          </p:cNvCxnSpPr>
          <p:nvPr/>
        </p:nvCxnSpPr>
        <p:spPr>
          <a:xfrm flipV="1">
            <a:off x="4889304" y="5596968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209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35586 0.01759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86" y="88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animClr clrSpc="rgb" dir="cw">
                                      <p:cBhvr>
                                        <p:cTn id="8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set>
                                      <p:cBhvr>
                                        <p:cTn id="8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" presetClass="emph" presetSubtype="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8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6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" grpId="0" animBg="1"/>
      <p:bldP spid="22" grpId="0" animBg="1"/>
      <p:bldP spid="26" grpId="0" animBg="1"/>
      <p:bldP spid="34" grpId="0" animBg="1"/>
      <p:bldP spid="43" grpId="0" animBg="1"/>
      <p:bldP spid="45" grpId="0" animBg="1"/>
      <p:bldP spid="47" grpId="0" animBg="1"/>
      <p:bldP spid="54" grpId="0" animBg="1"/>
      <p:bldP spid="54" grpId="1" animBg="1"/>
      <p:bldP spid="54" grpId="2" animBg="1"/>
      <p:bldP spid="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Прямокутник: округлені кути 41">
            <a:extLst>
              <a:ext uri="{FF2B5EF4-FFF2-40B4-BE49-F238E27FC236}">
                <a16:creationId xmlns:a16="http://schemas.microsoft.com/office/drawing/2014/main" id="{EE3BE192-A58A-426A-B1DD-259A36332214}"/>
              </a:ext>
            </a:extLst>
          </p:cNvPr>
          <p:cNvSpPr/>
          <p:nvPr/>
        </p:nvSpPr>
        <p:spPr>
          <a:xfrm>
            <a:off x="3321979" y="3603585"/>
            <a:ext cx="2677850" cy="1539173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ЦП </a:t>
            </a:r>
            <a:r>
              <a:rPr lang="ru-RU" sz="1400" dirty="0" err="1"/>
              <a:t>отримує</a:t>
            </a:r>
            <a:r>
              <a:rPr lang="ru-RU" sz="1400" dirty="0"/>
              <a:t> </a:t>
            </a:r>
            <a:r>
              <a:rPr lang="ru-RU" sz="1400" dirty="0" err="1"/>
              <a:t>електричні</a:t>
            </a:r>
            <a:r>
              <a:rPr lang="ru-RU" sz="1400" dirty="0"/>
              <a:t> </a:t>
            </a:r>
            <a:r>
              <a:rPr lang="ru-RU" sz="1400" dirty="0" err="1"/>
              <a:t>імпульси</a:t>
            </a:r>
            <a:r>
              <a:rPr lang="ru-RU" sz="1400" dirty="0"/>
              <a:t> </a:t>
            </a:r>
            <a:r>
              <a:rPr lang="ru-RU" sz="1400" dirty="0" err="1"/>
              <a:t>від</a:t>
            </a:r>
            <a:r>
              <a:rPr lang="ru-RU" sz="1400" dirty="0"/>
              <a:t> </a:t>
            </a:r>
            <a:r>
              <a:rPr lang="ru-RU" sz="1400" dirty="0" err="1"/>
              <a:t>джерела</a:t>
            </a:r>
            <a:r>
              <a:rPr lang="ru-RU" sz="1400" dirty="0"/>
              <a:t> </a:t>
            </a:r>
            <a:r>
              <a:rPr lang="ru-RU" sz="1400" dirty="0" err="1"/>
              <a:t>живлення</a:t>
            </a:r>
            <a:r>
              <a:rPr lang="ru-RU" sz="1400" dirty="0"/>
              <a:t> через </a:t>
            </a:r>
            <a:r>
              <a:rPr lang="ru-RU" sz="1400" dirty="0" err="1"/>
              <a:t>материнську</a:t>
            </a:r>
            <a:r>
              <a:rPr lang="ru-RU" sz="1400" dirty="0"/>
              <a:t> плату, вони ж </a:t>
            </a:r>
            <a:r>
              <a:rPr lang="ru-RU" sz="1400" dirty="0" err="1"/>
              <a:t>використовуються</a:t>
            </a:r>
            <a:r>
              <a:rPr lang="ru-RU" sz="1400" dirty="0"/>
              <a:t> для </a:t>
            </a:r>
            <a:r>
              <a:rPr lang="ru-RU" sz="1400" dirty="0" err="1"/>
              <a:t>виконання</a:t>
            </a:r>
            <a:r>
              <a:rPr lang="ru-RU" sz="1400" dirty="0"/>
              <a:t> </a:t>
            </a:r>
            <a:r>
              <a:rPr lang="ru-RU" sz="1400" dirty="0" err="1"/>
              <a:t>операцій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278E7A-0012-4099-9FC9-44E7D287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84246"/>
            <a:ext cx="10321466" cy="974976"/>
          </a:xfrm>
        </p:spPr>
        <p:txBody>
          <a:bodyPr/>
          <a:lstStyle/>
          <a:p>
            <a:r>
              <a:rPr lang="uk-UA" dirty="0" err="1"/>
              <a:t>Сокет</a:t>
            </a:r>
            <a:r>
              <a:rPr lang="uk-UA" dirty="0"/>
              <a:t> </a:t>
            </a:r>
          </a:p>
        </p:txBody>
      </p:sp>
      <p:sp>
        <p:nvSpPr>
          <p:cNvPr id="2" name="Прямокутник: округлені кути 1">
            <a:extLst>
              <a:ext uri="{FF2B5EF4-FFF2-40B4-BE49-F238E27FC236}">
                <a16:creationId xmlns:a16="http://schemas.microsoft.com/office/drawing/2014/main" id="{BF31D0B0-FFBC-4BC1-8416-E578E90B5D8E}"/>
              </a:ext>
            </a:extLst>
          </p:cNvPr>
          <p:cNvSpPr/>
          <p:nvPr/>
        </p:nvSpPr>
        <p:spPr>
          <a:xfrm>
            <a:off x="2555137" y="2484632"/>
            <a:ext cx="1366604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 err="1"/>
              <a:t>Сокет</a:t>
            </a:r>
            <a:r>
              <a:rPr lang="uk-UA" sz="1400" dirty="0"/>
              <a:t> 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19" name="Прямокутник: округлені кути 18">
            <a:extLst>
              <a:ext uri="{FF2B5EF4-FFF2-40B4-BE49-F238E27FC236}">
                <a16:creationId xmlns:a16="http://schemas.microsoft.com/office/drawing/2014/main" id="{B29BDDB4-C590-4564-9725-86BDAD110631}"/>
              </a:ext>
            </a:extLst>
          </p:cNvPr>
          <p:cNvSpPr/>
          <p:nvPr/>
        </p:nvSpPr>
        <p:spPr>
          <a:xfrm>
            <a:off x="525917" y="3521411"/>
            <a:ext cx="2481061" cy="1798187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7" name="Пряма зі стрілкою 6">
            <a:extLst>
              <a:ext uri="{FF2B5EF4-FFF2-40B4-BE49-F238E27FC236}">
                <a16:creationId xmlns:a16="http://schemas.microsoft.com/office/drawing/2014/main" id="{12FDBAE4-4E6A-45C0-ABE2-7F50FB9A0745}"/>
              </a:ext>
            </a:extLst>
          </p:cNvPr>
          <p:cNvCxnSpPr>
            <a:cxnSpLocks/>
          </p:cNvCxnSpPr>
          <p:nvPr/>
        </p:nvCxnSpPr>
        <p:spPr>
          <a:xfrm flipH="1" flipV="1">
            <a:off x="6378750" y="3429000"/>
            <a:ext cx="1319650" cy="267376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9B9CD433-E50A-47D7-BDAF-06AEF25BED7C}"/>
              </a:ext>
            </a:extLst>
          </p:cNvPr>
          <p:cNvCxnSpPr>
            <a:cxnSpLocks/>
          </p:cNvCxnSpPr>
          <p:nvPr/>
        </p:nvCxnSpPr>
        <p:spPr>
          <a:xfrm flipH="1">
            <a:off x="6630958" y="4428704"/>
            <a:ext cx="944967" cy="0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 зі стрілкою 26">
            <a:extLst>
              <a:ext uri="{FF2B5EF4-FFF2-40B4-BE49-F238E27FC236}">
                <a16:creationId xmlns:a16="http://schemas.microsoft.com/office/drawing/2014/main" id="{C85A8A7B-06C2-44CA-AA1B-1ADC536FB5D7}"/>
              </a:ext>
            </a:extLst>
          </p:cNvPr>
          <p:cNvCxnSpPr>
            <a:cxnSpLocks/>
          </p:cNvCxnSpPr>
          <p:nvPr/>
        </p:nvCxnSpPr>
        <p:spPr>
          <a:xfrm flipH="1">
            <a:off x="6265703" y="5146227"/>
            <a:ext cx="1560790" cy="603900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 зі стрілкою 6">
            <a:hlinkClick r:id="rId3" action="ppaction://hlinksldjump"/>
            <a:extLst>
              <a:ext uri="{FF2B5EF4-FFF2-40B4-BE49-F238E27FC236}">
                <a16:creationId xmlns:a16="http://schemas.microsoft.com/office/drawing/2014/main" id="{DE8613F6-142B-471B-AC2B-1D2EA62B5CFF}"/>
              </a:ext>
            </a:extLst>
          </p:cNvPr>
          <p:cNvCxnSpPr>
            <a:cxnSpLocks/>
          </p:cNvCxnSpPr>
          <p:nvPr/>
        </p:nvCxnSpPr>
        <p:spPr>
          <a:xfrm flipV="1">
            <a:off x="3625188" y="2884410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кутник: округлені кути 1">
            <a:hlinkClick r:id="rId4" action="ppaction://hlinksldjump"/>
            <a:extLst>
              <a:ext uri="{FF2B5EF4-FFF2-40B4-BE49-F238E27FC236}">
                <a16:creationId xmlns:a16="http://schemas.microsoft.com/office/drawing/2014/main" id="{167A0E02-1EA5-4742-B7C5-20F569A47F0C}"/>
              </a:ext>
            </a:extLst>
          </p:cNvPr>
          <p:cNvSpPr/>
          <p:nvPr/>
        </p:nvSpPr>
        <p:spPr>
          <a:xfrm>
            <a:off x="3700901" y="3450670"/>
            <a:ext cx="1721998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Роз'єми</a:t>
            </a:r>
            <a:r>
              <a:rPr lang="ru-RU" sz="1400" dirty="0"/>
              <a:t> </a:t>
            </a:r>
            <a:r>
              <a:rPr lang="ru-RU" sz="1400" dirty="0" err="1"/>
              <a:t>живлення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23" name="Пряма зі стрілкою 6">
            <a:hlinkClick r:id="rId4" action="ppaction://hlinksldjump"/>
            <a:extLst>
              <a:ext uri="{FF2B5EF4-FFF2-40B4-BE49-F238E27FC236}">
                <a16:creationId xmlns:a16="http://schemas.microsoft.com/office/drawing/2014/main" id="{9F5FEC43-3BE2-47D7-9714-1175F9EC00B9}"/>
              </a:ext>
            </a:extLst>
          </p:cNvPr>
          <p:cNvCxnSpPr>
            <a:cxnSpLocks/>
          </p:cNvCxnSpPr>
          <p:nvPr/>
        </p:nvCxnSpPr>
        <p:spPr>
          <a:xfrm flipV="1">
            <a:off x="5126345" y="3850448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кутник: округлені кути 1">
            <a:extLst>
              <a:ext uri="{FF2B5EF4-FFF2-40B4-BE49-F238E27FC236}">
                <a16:creationId xmlns:a16="http://schemas.microsoft.com/office/drawing/2014/main" id="{7B89EBA1-18E4-47A2-BF13-5240957F5B38}"/>
              </a:ext>
            </a:extLst>
          </p:cNvPr>
          <p:cNvSpPr/>
          <p:nvPr/>
        </p:nvSpPr>
        <p:spPr>
          <a:xfrm>
            <a:off x="3700901" y="4702095"/>
            <a:ext cx="1920006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Роз'єми</a:t>
            </a:r>
            <a:r>
              <a:rPr lang="ru-RU" sz="1400" dirty="0"/>
              <a:t> для </a:t>
            </a:r>
            <a:r>
              <a:rPr lang="ru-RU" sz="1400" dirty="0" err="1"/>
              <a:t>вентиляторів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34" name="Прямокутник: округлені кути 1">
            <a:extLst>
              <a:ext uri="{FF2B5EF4-FFF2-40B4-BE49-F238E27FC236}">
                <a16:creationId xmlns:a16="http://schemas.microsoft.com/office/drawing/2014/main" id="{3DF885D9-3E6B-43C6-AA55-BD843403F077}"/>
              </a:ext>
            </a:extLst>
          </p:cNvPr>
          <p:cNvSpPr/>
          <p:nvPr/>
        </p:nvSpPr>
        <p:spPr>
          <a:xfrm>
            <a:off x="2477579" y="5633227"/>
            <a:ext cx="1715068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Роз'єми</a:t>
            </a:r>
            <a:r>
              <a:rPr lang="ru-RU" sz="1400" dirty="0"/>
              <a:t> </a:t>
            </a:r>
            <a:r>
              <a:rPr lang="en-US" sz="1400" dirty="0"/>
              <a:t>SATA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35" name="Пряма зі стрілкою 6">
            <a:extLst>
              <a:ext uri="{FF2B5EF4-FFF2-40B4-BE49-F238E27FC236}">
                <a16:creationId xmlns:a16="http://schemas.microsoft.com/office/drawing/2014/main" id="{3C6CF4C1-FA28-4411-97B6-F756199BDC10}"/>
              </a:ext>
            </a:extLst>
          </p:cNvPr>
          <p:cNvCxnSpPr>
            <a:cxnSpLocks/>
          </p:cNvCxnSpPr>
          <p:nvPr/>
        </p:nvCxnSpPr>
        <p:spPr>
          <a:xfrm flipV="1">
            <a:off x="3921741" y="6028843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 зі стрілкою 6">
            <a:extLst>
              <a:ext uri="{FF2B5EF4-FFF2-40B4-BE49-F238E27FC236}">
                <a16:creationId xmlns:a16="http://schemas.microsoft.com/office/drawing/2014/main" id="{439AB479-B4E4-4EC4-8831-F60ED19A6B02}"/>
              </a:ext>
            </a:extLst>
          </p:cNvPr>
          <p:cNvCxnSpPr>
            <a:cxnSpLocks/>
          </p:cNvCxnSpPr>
          <p:nvPr/>
        </p:nvCxnSpPr>
        <p:spPr>
          <a:xfrm flipV="1">
            <a:off x="5350001" y="5097711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кутник: округлені кути 41">
            <a:extLst>
              <a:ext uri="{FF2B5EF4-FFF2-40B4-BE49-F238E27FC236}">
                <a16:creationId xmlns:a16="http://schemas.microsoft.com/office/drawing/2014/main" id="{759B161E-71D9-4D94-8DE7-8CAD94BFA807}"/>
              </a:ext>
            </a:extLst>
          </p:cNvPr>
          <p:cNvSpPr/>
          <p:nvPr/>
        </p:nvSpPr>
        <p:spPr>
          <a:xfrm>
            <a:off x="4660904" y="2076472"/>
            <a:ext cx="2677849" cy="1050435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Контакти</a:t>
            </a:r>
            <a:r>
              <a:rPr lang="ru-RU" sz="1400" dirty="0"/>
              <a:t> </a:t>
            </a:r>
            <a:r>
              <a:rPr lang="ru-RU" sz="1400" dirty="0" err="1"/>
              <a:t>забезпечують</a:t>
            </a:r>
            <a:r>
              <a:rPr lang="ru-RU" sz="1400" dirty="0"/>
              <a:t> передачу </a:t>
            </a:r>
            <a:r>
              <a:rPr lang="ru-RU" sz="1400" dirty="0" err="1"/>
              <a:t>живлення</a:t>
            </a:r>
            <a:r>
              <a:rPr lang="ru-RU" sz="1400" dirty="0"/>
              <a:t>, </a:t>
            </a:r>
            <a:r>
              <a:rPr lang="ru-RU" sz="1400" dirty="0" err="1"/>
              <a:t>даних</a:t>
            </a:r>
            <a:r>
              <a:rPr lang="ru-RU" sz="1400" dirty="0"/>
              <a:t> і </a:t>
            </a:r>
            <a:r>
              <a:rPr lang="ru-RU" sz="1400" dirty="0" err="1"/>
              <a:t>сигналів</a:t>
            </a:r>
            <a:r>
              <a:rPr lang="ru-RU" sz="1400" dirty="0"/>
              <a:t> </a:t>
            </a:r>
            <a:r>
              <a:rPr lang="ru-RU" sz="1400" dirty="0" err="1"/>
              <a:t>між</a:t>
            </a:r>
            <a:r>
              <a:rPr lang="ru-RU" sz="1400" dirty="0"/>
              <a:t> </a:t>
            </a:r>
            <a:r>
              <a:rPr lang="ru-RU" sz="1400" dirty="0" err="1"/>
              <a:t>процесором</a:t>
            </a:r>
            <a:r>
              <a:rPr lang="ru-RU" sz="1400" dirty="0"/>
              <a:t> і </a:t>
            </a:r>
            <a:r>
              <a:rPr lang="ru-RU" sz="1400" dirty="0" err="1"/>
              <a:t>материнською</a:t>
            </a:r>
            <a:r>
              <a:rPr lang="ru-RU" sz="1400" dirty="0"/>
              <a:t> платою.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33" name="Прямокутник: округлені кути 41">
            <a:extLst>
              <a:ext uri="{FF2B5EF4-FFF2-40B4-BE49-F238E27FC236}">
                <a16:creationId xmlns:a16="http://schemas.microsoft.com/office/drawing/2014/main" id="{602E2ED7-5968-48D6-8186-6B70175F3202}"/>
              </a:ext>
            </a:extLst>
          </p:cNvPr>
          <p:cNvSpPr/>
          <p:nvPr/>
        </p:nvSpPr>
        <p:spPr>
          <a:xfrm>
            <a:off x="525917" y="5619436"/>
            <a:ext cx="4669530" cy="935379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Дані</a:t>
            </a:r>
            <a:r>
              <a:rPr lang="ru-RU" sz="1400" dirty="0"/>
              <a:t> </a:t>
            </a:r>
            <a:r>
              <a:rPr lang="ru-RU" sz="1400" dirty="0" err="1"/>
              <a:t>передаються</a:t>
            </a:r>
            <a:r>
              <a:rPr lang="ru-RU" sz="1400" dirty="0"/>
              <a:t> </a:t>
            </a:r>
            <a:r>
              <a:rPr lang="ru-RU" sz="1400" dirty="0" err="1"/>
              <a:t>між</a:t>
            </a:r>
            <a:r>
              <a:rPr lang="ru-RU" sz="1400" dirty="0"/>
              <a:t> ЦП і </a:t>
            </a:r>
            <a:r>
              <a:rPr lang="ru-RU" sz="1400" dirty="0" err="1"/>
              <a:t>материнською</a:t>
            </a:r>
            <a:r>
              <a:rPr lang="ru-RU" sz="1400" dirty="0"/>
              <a:t> платою через </a:t>
            </a:r>
            <a:r>
              <a:rPr lang="ru-RU" sz="1400" dirty="0" err="1"/>
              <a:t>шини</a:t>
            </a:r>
            <a:r>
              <a:rPr lang="ru-RU" sz="1400" dirty="0"/>
              <a:t> (</a:t>
            </a:r>
            <a:r>
              <a:rPr lang="en-US" sz="1400" dirty="0"/>
              <a:t>bus), </a:t>
            </a:r>
            <a:r>
              <a:rPr lang="ru-RU" sz="1400" dirty="0" err="1"/>
              <a:t>які</a:t>
            </a:r>
            <a:r>
              <a:rPr lang="ru-RU" sz="1400" dirty="0"/>
              <a:t> є набором </a:t>
            </a:r>
            <a:r>
              <a:rPr lang="ru-RU" sz="1400" dirty="0" err="1"/>
              <a:t>провідників</a:t>
            </a:r>
            <a:r>
              <a:rPr lang="ru-RU" sz="1400" dirty="0"/>
              <a:t>, </a:t>
            </a:r>
            <a:r>
              <a:rPr lang="ru-RU" sz="1400" dirty="0" err="1"/>
              <a:t>що</a:t>
            </a:r>
            <a:r>
              <a:rPr lang="ru-RU" sz="1400" dirty="0"/>
              <a:t> </a:t>
            </a:r>
            <a:r>
              <a:rPr lang="ru-RU" sz="1400" dirty="0" err="1"/>
              <a:t>з'єднують</a:t>
            </a:r>
            <a:r>
              <a:rPr lang="ru-RU" sz="1400" dirty="0"/>
              <a:t> </a:t>
            </a:r>
            <a:r>
              <a:rPr lang="ru-RU" sz="1400" dirty="0" err="1"/>
              <a:t>компоненти</a:t>
            </a:r>
            <a:r>
              <a:rPr lang="ru-RU" sz="1400" dirty="0"/>
              <a:t> </a:t>
            </a:r>
            <a:r>
              <a:rPr lang="ru-RU" sz="1400" dirty="0" err="1"/>
              <a:t>системи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36" name="В">
            <a:extLst>
              <a:ext uri="{FF2B5EF4-FFF2-40B4-BE49-F238E27FC236}">
                <a16:creationId xmlns:a16="http://schemas.microsoft.com/office/drawing/2014/main" id="{61145F53-BC36-491A-9273-32E4ECDFE78D}"/>
              </a:ext>
            </a:extLst>
          </p:cNvPr>
          <p:cNvSpPr/>
          <p:nvPr/>
        </p:nvSpPr>
        <p:spPr>
          <a:xfrm>
            <a:off x="764392" y="2095723"/>
            <a:ext cx="3157349" cy="1050435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Сокет </a:t>
            </a:r>
            <a:r>
              <a:rPr lang="ru-RU" sz="1400" dirty="0" err="1"/>
              <a:t>має</a:t>
            </a:r>
            <a:r>
              <a:rPr lang="ru-RU" sz="1400" dirty="0"/>
              <a:t> </a:t>
            </a:r>
            <a:r>
              <a:rPr lang="ru-RU" sz="1400" dirty="0" err="1"/>
              <a:t>контакти</a:t>
            </a:r>
            <a:r>
              <a:rPr lang="ru-RU" sz="1400" dirty="0"/>
              <a:t>, </a:t>
            </a:r>
            <a:r>
              <a:rPr lang="ru-RU" sz="1400" dirty="0" err="1"/>
              <a:t>що</a:t>
            </a:r>
            <a:r>
              <a:rPr lang="ru-RU" sz="1400" dirty="0"/>
              <a:t> </a:t>
            </a:r>
            <a:r>
              <a:rPr lang="ru-RU" sz="1400" dirty="0" err="1"/>
              <a:t>з'єднуються</a:t>
            </a:r>
            <a:r>
              <a:rPr lang="ru-RU" sz="1400" dirty="0"/>
              <a:t> з контактами </a:t>
            </a:r>
            <a:r>
              <a:rPr lang="ru-RU" sz="1400" dirty="0" err="1"/>
              <a:t>процесора</a:t>
            </a:r>
            <a:r>
              <a:rPr lang="ru-RU" sz="1400" dirty="0"/>
              <a:t>, </a:t>
            </a:r>
            <a:r>
              <a:rPr lang="ru-RU" sz="1400" dirty="0" err="1"/>
              <a:t>забезпечуючи</a:t>
            </a:r>
            <a:r>
              <a:rPr lang="ru-RU" sz="1400" dirty="0"/>
              <a:t> передачу </a:t>
            </a:r>
            <a:r>
              <a:rPr lang="ru-RU" sz="1400" dirty="0" err="1"/>
              <a:t>живлення</a:t>
            </a:r>
            <a:r>
              <a:rPr lang="ru-RU" sz="1400" dirty="0"/>
              <a:t> і </a:t>
            </a:r>
            <a:r>
              <a:rPr lang="ru-RU" sz="1400" dirty="0" err="1"/>
              <a:t>даних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37" name="сВ">
            <a:extLst>
              <a:ext uri="{FF2B5EF4-FFF2-40B4-BE49-F238E27FC236}">
                <a16:creationId xmlns:a16="http://schemas.microsoft.com/office/drawing/2014/main" id="{209658DF-4379-4811-86A5-2F7A9BA3D8B6}"/>
              </a:ext>
            </a:extLst>
          </p:cNvPr>
          <p:cNvCxnSpPr>
            <a:cxnSpLocks/>
          </p:cNvCxnSpPr>
          <p:nvPr/>
        </p:nvCxnSpPr>
        <p:spPr>
          <a:xfrm flipH="1" flipV="1">
            <a:off x="3625187" y="2972470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В2">
            <a:extLst>
              <a:ext uri="{FF2B5EF4-FFF2-40B4-BE49-F238E27FC236}">
                <a16:creationId xmlns:a16="http://schemas.microsoft.com/office/drawing/2014/main" id="{DE9F3E6B-6582-408B-B929-6C686CDCD96E}"/>
              </a:ext>
            </a:extLst>
          </p:cNvPr>
          <p:cNvCxnSpPr>
            <a:cxnSpLocks/>
          </p:cNvCxnSpPr>
          <p:nvPr/>
        </p:nvCxnSpPr>
        <p:spPr>
          <a:xfrm flipV="1">
            <a:off x="3625186" y="2970962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501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0.44948 0.2472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74" y="1236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animClr clrSpc="rgb" dir="cw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set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8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1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32" grpId="0" animBg="1"/>
      <p:bldP spid="2" grpId="0" animBg="1"/>
      <p:bldP spid="2" grpId="1" animBg="1"/>
      <p:bldP spid="2" grpId="2" animBg="1"/>
      <p:bldP spid="19" grpId="0" animBg="1"/>
      <p:bldP spid="22" grpId="0" animBg="1"/>
      <p:bldP spid="26" grpId="0" animBg="1"/>
      <p:bldP spid="34" grpId="0" animBg="1"/>
      <p:bldP spid="31" grpId="0" animBg="1"/>
      <p:bldP spid="31" grpId="1" animBg="1"/>
      <p:bldP spid="31" grpId="2" animBg="1"/>
      <p:bldP spid="33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кутник: округлені кути 1">
            <a:extLst>
              <a:ext uri="{FF2B5EF4-FFF2-40B4-BE49-F238E27FC236}">
                <a16:creationId xmlns:a16="http://schemas.microsoft.com/office/drawing/2014/main" id="{BF31D0B0-FFBC-4BC1-8416-E578E90B5D8E}"/>
              </a:ext>
            </a:extLst>
          </p:cNvPr>
          <p:cNvSpPr/>
          <p:nvPr/>
        </p:nvSpPr>
        <p:spPr>
          <a:xfrm>
            <a:off x="2555137" y="2484632"/>
            <a:ext cx="1366604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400" dirty="0" err="1"/>
              <a:t>Сокет</a:t>
            </a:r>
            <a:r>
              <a:rPr lang="uk-UA" sz="1400" dirty="0"/>
              <a:t> 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17" name="Пряма зі стрілкою 6">
            <a:hlinkClick r:id="rId2" action="ppaction://hlinksldjump"/>
            <a:extLst>
              <a:ext uri="{FF2B5EF4-FFF2-40B4-BE49-F238E27FC236}">
                <a16:creationId xmlns:a16="http://schemas.microsoft.com/office/drawing/2014/main" id="{DE8613F6-142B-471B-AC2B-1D2EA62B5CFF}"/>
              </a:ext>
            </a:extLst>
          </p:cNvPr>
          <p:cNvCxnSpPr>
            <a:cxnSpLocks/>
          </p:cNvCxnSpPr>
          <p:nvPr/>
        </p:nvCxnSpPr>
        <p:spPr>
          <a:xfrm flipV="1">
            <a:off x="3625188" y="2884410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кутник: округлені кути 41">
            <a:extLst>
              <a:ext uri="{FF2B5EF4-FFF2-40B4-BE49-F238E27FC236}">
                <a16:creationId xmlns:a16="http://schemas.microsoft.com/office/drawing/2014/main" id="{602E2ED7-5968-48D6-8186-6B70175F3202}"/>
              </a:ext>
            </a:extLst>
          </p:cNvPr>
          <p:cNvSpPr/>
          <p:nvPr/>
        </p:nvSpPr>
        <p:spPr>
          <a:xfrm>
            <a:off x="525916" y="5619436"/>
            <a:ext cx="5400381" cy="1050435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Через </a:t>
            </a:r>
            <a:r>
              <a:rPr lang="ru-RU" sz="1400" dirty="0" err="1"/>
              <a:t>роз'єм</a:t>
            </a:r>
            <a:r>
              <a:rPr lang="ru-RU" sz="1400" dirty="0"/>
              <a:t> </a:t>
            </a:r>
            <a:r>
              <a:rPr lang="ru-RU" sz="1400" dirty="0" err="1"/>
              <a:t>живлення</a:t>
            </a:r>
            <a:r>
              <a:rPr lang="ru-RU" sz="1400" dirty="0"/>
              <a:t> </a:t>
            </a:r>
            <a:r>
              <a:rPr lang="ru-RU" sz="1400" dirty="0" err="1"/>
              <a:t>ці</a:t>
            </a:r>
            <a:r>
              <a:rPr lang="ru-RU" sz="1400" dirty="0"/>
              <a:t> </a:t>
            </a:r>
            <a:r>
              <a:rPr lang="ru-RU" sz="1400" dirty="0" err="1"/>
              <a:t>напруги</a:t>
            </a:r>
            <a:r>
              <a:rPr lang="ru-RU" sz="1400" dirty="0"/>
              <a:t> </a:t>
            </a:r>
            <a:r>
              <a:rPr lang="ru-RU" sz="1400" dirty="0" err="1"/>
              <a:t>передаються</a:t>
            </a:r>
            <a:r>
              <a:rPr lang="ru-RU" sz="1400" dirty="0"/>
              <a:t> на </a:t>
            </a:r>
            <a:r>
              <a:rPr lang="ru-RU" sz="1400" dirty="0" err="1"/>
              <a:t>материнську</a:t>
            </a:r>
            <a:r>
              <a:rPr lang="ru-RU" sz="1400" dirty="0"/>
              <a:t> плату і </a:t>
            </a:r>
            <a:r>
              <a:rPr lang="ru-RU" sz="1400" dirty="0" err="1"/>
              <a:t>далі</a:t>
            </a:r>
            <a:r>
              <a:rPr lang="ru-RU" sz="1400" dirty="0"/>
              <a:t> до </a:t>
            </a:r>
            <a:r>
              <a:rPr lang="ru-RU" sz="1400" dirty="0" err="1"/>
              <a:t>інших</a:t>
            </a:r>
            <a:r>
              <a:rPr lang="ru-RU" sz="1400" dirty="0"/>
              <a:t> </a:t>
            </a:r>
            <a:r>
              <a:rPr lang="ru-RU" sz="1400" dirty="0" err="1"/>
              <a:t>компонентів</a:t>
            </a:r>
            <a:r>
              <a:rPr lang="ru-RU" sz="1400" dirty="0"/>
              <a:t>, таких як </a:t>
            </a:r>
            <a:r>
              <a:rPr lang="ru-RU" sz="1400" dirty="0" err="1"/>
              <a:t>процесор</a:t>
            </a:r>
            <a:r>
              <a:rPr lang="ru-RU" sz="1400" dirty="0"/>
              <a:t>, оперативна </a:t>
            </a:r>
            <a:r>
              <a:rPr lang="ru-RU" sz="1400" dirty="0" err="1"/>
              <a:t>пам'ять</a:t>
            </a:r>
            <a:r>
              <a:rPr lang="ru-RU" sz="1400" dirty="0"/>
              <a:t>, </a:t>
            </a:r>
            <a:r>
              <a:rPr lang="ru-RU" sz="1400" dirty="0" err="1"/>
              <a:t>відеокарта</a:t>
            </a:r>
            <a:r>
              <a:rPr lang="ru-RU" sz="1400" dirty="0"/>
              <a:t> та </a:t>
            </a:r>
            <a:r>
              <a:rPr lang="ru-RU" sz="1400" dirty="0" err="1"/>
              <a:t>накопичувачі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32" name="Прямокутник: округлені кути 41">
            <a:extLst>
              <a:ext uri="{FF2B5EF4-FFF2-40B4-BE49-F238E27FC236}">
                <a16:creationId xmlns:a16="http://schemas.microsoft.com/office/drawing/2014/main" id="{EE3BE192-A58A-426A-B1DD-259A36332214}"/>
              </a:ext>
            </a:extLst>
          </p:cNvPr>
          <p:cNvSpPr/>
          <p:nvPr/>
        </p:nvSpPr>
        <p:spPr>
          <a:xfrm>
            <a:off x="3183943" y="3821930"/>
            <a:ext cx="2677850" cy="1252274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Блок </a:t>
            </a:r>
            <a:r>
              <a:rPr lang="ru-RU" sz="1400" dirty="0" err="1"/>
              <a:t>живлення</a:t>
            </a:r>
            <a:r>
              <a:rPr lang="ru-RU" sz="1400" dirty="0"/>
              <a:t> </a:t>
            </a:r>
            <a:r>
              <a:rPr lang="ru-RU" sz="1400" dirty="0" err="1"/>
              <a:t>перетворює</a:t>
            </a:r>
            <a:r>
              <a:rPr lang="ru-RU" sz="1400" dirty="0"/>
              <a:t> </a:t>
            </a:r>
            <a:r>
              <a:rPr lang="ru-RU" sz="1400" dirty="0" err="1"/>
              <a:t>змінний</a:t>
            </a:r>
            <a:r>
              <a:rPr lang="ru-RU" sz="1400" dirty="0"/>
              <a:t> струм з </a:t>
            </a:r>
            <a:r>
              <a:rPr lang="ru-RU" sz="1400" dirty="0" err="1"/>
              <a:t>електричної</a:t>
            </a:r>
            <a:r>
              <a:rPr lang="ru-RU" sz="1400" dirty="0"/>
              <a:t> </a:t>
            </a:r>
            <a:r>
              <a:rPr lang="ru-RU" sz="1400" dirty="0" err="1"/>
              <a:t>мережі</a:t>
            </a:r>
            <a:r>
              <a:rPr lang="ru-RU" sz="1400" dirty="0"/>
              <a:t> на </a:t>
            </a:r>
            <a:r>
              <a:rPr lang="ru-RU" sz="1400" dirty="0" err="1"/>
              <a:t>постійний</a:t>
            </a:r>
            <a:r>
              <a:rPr lang="ru-RU" sz="1400" dirty="0"/>
              <a:t> струм з </a:t>
            </a:r>
            <a:r>
              <a:rPr lang="ru-RU" sz="1400" dirty="0" err="1"/>
              <a:t>різними</a:t>
            </a:r>
            <a:r>
              <a:rPr lang="ru-RU" sz="1400" dirty="0"/>
              <a:t> </a:t>
            </a:r>
            <a:r>
              <a:rPr lang="ru-RU" sz="1400" dirty="0" err="1"/>
              <a:t>рівнями</a:t>
            </a:r>
            <a:r>
              <a:rPr lang="ru-RU" sz="1400" dirty="0"/>
              <a:t> </a:t>
            </a:r>
            <a:r>
              <a:rPr lang="ru-RU" sz="1400" dirty="0" err="1"/>
              <a:t>напруги</a:t>
            </a:r>
            <a:r>
              <a:rPr lang="ru-RU" sz="1400" dirty="0"/>
              <a:t>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36" name="В">
            <a:extLst>
              <a:ext uri="{FF2B5EF4-FFF2-40B4-BE49-F238E27FC236}">
                <a16:creationId xmlns:a16="http://schemas.microsoft.com/office/drawing/2014/main" id="{61145F53-BC36-491A-9273-32E4ECDFE78D}"/>
              </a:ext>
            </a:extLst>
          </p:cNvPr>
          <p:cNvSpPr/>
          <p:nvPr/>
        </p:nvSpPr>
        <p:spPr>
          <a:xfrm>
            <a:off x="633048" y="2273168"/>
            <a:ext cx="3288694" cy="1050435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Контакти</a:t>
            </a:r>
            <a:r>
              <a:rPr lang="ru-RU" sz="1400" dirty="0"/>
              <a:t> на </a:t>
            </a:r>
            <a:r>
              <a:rPr lang="ru-RU" sz="1400" dirty="0" err="1"/>
              <a:t>роз'ємі</a:t>
            </a:r>
            <a:r>
              <a:rPr lang="ru-RU" sz="1400" dirty="0"/>
              <a:t> </a:t>
            </a:r>
            <a:r>
              <a:rPr lang="ru-RU" sz="1400" dirty="0" err="1"/>
              <a:t>живлення</a:t>
            </a:r>
            <a:r>
              <a:rPr lang="ru-RU" sz="1400" dirty="0"/>
              <a:t> </a:t>
            </a:r>
            <a:r>
              <a:rPr lang="ru-RU" sz="1400" dirty="0" err="1"/>
              <a:t>забезпечують</a:t>
            </a:r>
            <a:r>
              <a:rPr lang="ru-RU" sz="1400" dirty="0"/>
              <a:t> </a:t>
            </a:r>
            <a:r>
              <a:rPr lang="ru-RU" sz="1400" dirty="0" err="1"/>
              <a:t>електричний</a:t>
            </a:r>
            <a:r>
              <a:rPr lang="ru-RU" sz="1400" dirty="0"/>
              <a:t> </a:t>
            </a:r>
            <a:r>
              <a:rPr lang="ru-RU" sz="1400" dirty="0" err="1"/>
              <a:t>зв'язок</a:t>
            </a:r>
            <a:r>
              <a:rPr lang="ru-RU" sz="1400" dirty="0"/>
              <a:t> </a:t>
            </a:r>
            <a:r>
              <a:rPr lang="ru-RU" sz="1400" dirty="0" err="1"/>
              <a:t>між</a:t>
            </a:r>
            <a:r>
              <a:rPr lang="ru-RU" sz="1400" dirty="0"/>
              <a:t> блоком </a:t>
            </a:r>
            <a:r>
              <a:rPr lang="ru-RU" sz="1400" dirty="0" err="1"/>
              <a:t>живлення</a:t>
            </a:r>
            <a:r>
              <a:rPr lang="ru-RU" sz="1400" dirty="0"/>
              <a:t> і </a:t>
            </a:r>
            <a:r>
              <a:rPr lang="ru-RU" sz="1400" dirty="0" err="1"/>
              <a:t>материнською</a:t>
            </a:r>
            <a:r>
              <a:rPr lang="ru-RU" sz="1400" dirty="0"/>
              <a:t> платою.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278E7A-0012-4099-9FC9-44E7D287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-1"/>
            <a:ext cx="4311094" cy="1435395"/>
          </a:xfrm>
        </p:spPr>
        <p:txBody>
          <a:bodyPr>
            <a:normAutofit/>
          </a:bodyPr>
          <a:lstStyle/>
          <a:p>
            <a:r>
              <a:rPr lang="uk-UA" dirty="0"/>
              <a:t>Роз’єм живлення</a:t>
            </a:r>
          </a:p>
        </p:txBody>
      </p:sp>
      <p:sp>
        <p:nvSpPr>
          <p:cNvPr id="19" name="Прямокутник: округлені кути 18">
            <a:extLst>
              <a:ext uri="{FF2B5EF4-FFF2-40B4-BE49-F238E27FC236}">
                <a16:creationId xmlns:a16="http://schemas.microsoft.com/office/drawing/2014/main" id="{B29BDDB4-C590-4564-9725-86BDAD110631}"/>
              </a:ext>
            </a:extLst>
          </p:cNvPr>
          <p:cNvSpPr/>
          <p:nvPr/>
        </p:nvSpPr>
        <p:spPr>
          <a:xfrm>
            <a:off x="525917" y="3521411"/>
            <a:ext cx="2481061" cy="179818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7" name="Пряма зі стрілкою 6">
            <a:extLst>
              <a:ext uri="{FF2B5EF4-FFF2-40B4-BE49-F238E27FC236}">
                <a16:creationId xmlns:a16="http://schemas.microsoft.com/office/drawing/2014/main" id="{12FDBAE4-4E6A-45C0-ABE2-7F50FB9A0745}"/>
              </a:ext>
            </a:extLst>
          </p:cNvPr>
          <p:cNvCxnSpPr>
            <a:cxnSpLocks/>
          </p:cNvCxnSpPr>
          <p:nvPr/>
        </p:nvCxnSpPr>
        <p:spPr>
          <a:xfrm flipH="1" flipV="1">
            <a:off x="6464595" y="3429000"/>
            <a:ext cx="1483578" cy="310759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 зі стрілкою 24">
            <a:extLst>
              <a:ext uri="{FF2B5EF4-FFF2-40B4-BE49-F238E27FC236}">
                <a16:creationId xmlns:a16="http://schemas.microsoft.com/office/drawing/2014/main" id="{9B9CD433-E50A-47D7-BDAF-06AEF25BED7C}"/>
              </a:ext>
            </a:extLst>
          </p:cNvPr>
          <p:cNvCxnSpPr>
            <a:cxnSpLocks/>
          </p:cNvCxnSpPr>
          <p:nvPr/>
        </p:nvCxnSpPr>
        <p:spPr>
          <a:xfrm flipH="1">
            <a:off x="6880730" y="4472086"/>
            <a:ext cx="944967" cy="0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 зі стрілкою 26">
            <a:extLst>
              <a:ext uri="{FF2B5EF4-FFF2-40B4-BE49-F238E27FC236}">
                <a16:creationId xmlns:a16="http://schemas.microsoft.com/office/drawing/2014/main" id="{C85A8A7B-06C2-44CA-AA1B-1ADC536FB5D7}"/>
              </a:ext>
            </a:extLst>
          </p:cNvPr>
          <p:cNvCxnSpPr>
            <a:cxnSpLocks/>
          </p:cNvCxnSpPr>
          <p:nvPr/>
        </p:nvCxnSpPr>
        <p:spPr>
          <a:xfrm flipH="1">
            <a:off x="6964326" y="5189609"/>
            <a:ext cx="1111939" cy="429827"/>
          </a:xfrm>
          <a:prstGeom prst="straightConnector1">
            <a:avLst/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кутник: округлені кути 1">
            <a:hlinkClick r:id="rId4" action="ppaction://hlinksldjump"/>
            <a:extLst>
              <a:ext uri="{FF2B5EF4-FFF2-40B4-BE49-F238E27FC236}">
                <a16:creationId xmlns:a16="http://schemas.microsoft.com/office/drawing/2014/main" id="{167A0E02-1EA5-4742-B7C5-20F569A47F0C}"/>
              </a:ext>
            </a:extLst>
          </p:cNvPr>
          <p:cNvSpPr/>
          <p:nvPr/>
        </p:nvSpPr>
        <p:spPr>
          <a:xfrm>
            <a:off x="3700901" y="3450670"/>
            <a:ext cx="1721998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Роз'єми</a:t>
            </a:r>
            <a:r>
              <a:rPr lang="ru-RU" sz="1400" dirty="0"/>
              <a:t> </a:t>
            </a:r>
            <a:r>
              <a:rPr lang="ru-RU" sz="1400" dirty="0" err="1"/>
              <a:t>живлення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23" name="Пряма зі стрілкою 6">
            <a:hlinkClick r:id="rId4" action="ppaction://hlinksldjump"/>
            <a:extLst>
              <a:ext uri="{FF2B5EF4-FFF2-40B4-BE49-F238E27FC236}">
                <a16:creationId xmlns:a16="http://schemas.microsoft.com/office/drawing/2014/main" id="{9F5FEC43-3BE2-47D7-9714-1175F9EC00B9}"/>
              </a:ext>
            </a:extLst>
          </p:cNvPr>
          <p:cNvCxnSpPr>
            <a:cxnSpLocks/>
          </p:cNvCxnSpPr>
          <p:nvPr/>
        </p:nvCxnSpPr>
        <p:spPr>
          <a:xfrm flipV="1">
            <a:off x="5126345" y="3850448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кутник: округлені кути 1">
            <a:extLst>
              <a:ext uri="{FF2B5EF4-FFF2-40B4-BE49-F238E27FC236}">
                <a16:creationId xmlns:a16="http://schemas.microsoft.com/office/drawing/2014/main" id="{7B89EBA1-18E4-47A2-BF13-5240957F5B38}"/>
              </a:ext>
            </a:extLst>
          </p:cNvPr>
          <p:cNvSpPr/>
          <p:nvPr/>
        </p:nvSpPr>
        <p:spPr>
          <a:xfrm>
            <a:off x="3700901" y="4702095"/>
            <a:ext cx="1920006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Роз'єми</a:t>
            </a:r>
            <a:r>
              <a:rPr lang="ru-RU" sz="1400" dirty="0"/>
              <a:t> для </a:t>
            </a:r>
            <a:r>
              <a:rPr lang="ru-RU" sz="1400" dirty="0" err="1"/>
              <a:t>вентиляторів</a:t>
            </a:r>
            <a:endParaRPr lang="uk-UA" sz="1400" dirty="0">
              <a:solidFill>
                <a:srgbClr val="FFF8E4"/>
              </a:solidFill>
            </a:endParaRPr>
          </a:p>
        </p:txBody>
      </p:sp>
      <p:sp>
        <p:nvSpPr>
          <p:cNvPr id="34" name="Прямокутник: округлені кути 1">
            <a:extLst>
              <a:ext uri="{FF2B5EF4-FFF2-40B4-BE49-F238E27FC236}">
                <a16:creationId xmlns:a16="http://schemas.microsoft.com/office/drawing/2014/main" id="{3DF885D9-3E6B-43C6-AA55-BD843403F077}"/>
              </a:ext>
            </a:extLst>
          </p:cNvPr>
          <p:cNvSpPr/>
          <p:nvPr/>
        </p:nvSpPr>
        <p:spPr>
          <a:xfrm>
            <a:off x="2477579" y="5633227"/>
            <a:ext cx="1715068" cy="491412"/>
          </a:xfrm>
          <a:prstGeom prst="roundRect">
            <a:avLst/>
          </a:prstGeom>
          <a:solidFill>
            <a:srgbClr val="627F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Роз'єми</a:t>
            </a:r>
            <a:r>
              <a:rPr lang="ru-RU" sz="1400" dirty="0"/>
              <a:t> </a:t>
            </a:r>
            <a:r>
              <a:rPr lang="en-US" sz="1400" dirty="0"/>
              <a:t>SATA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35" name="Пряма зі стрілкою 6">
            <a:extLst>
              <a:ext uri="{FF2B5EF4-FFF2-40B4-BE49-F238E27FC236}">
                <a16:creationId xmlns:a16="http://schemas.microsoft.com/office/drawing/2014/main" id="{3C6CF4C1-FA28-4411-97B6-F756199BDC10}"/>
              </a:ext>
            </a:extLst>
          </p:cNvPr>
          <p:cNvCxnSpPr>
            <a:cxnSpLocks/>
          </p:cNvCxnSpPr>
          <p:nvPr/>
        </p:nvCxnSpPr>
        <p:spPr>
          <a:xfrm flipV="1">
            <a:off x="3921741" y="6028843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 зі стрілкою 6">
            <a:extLst>
              <a:ext uri="{FF2B5EF4-FFF2-40B4-BE49-F238E27FC236}">
                <a16:creationId xmlns:a16="http://schemas.microsoft.com/office/drawing/2014/main" id="{439AB479-B4E4-4EC4-8831-F60ED19A6B02}"/>
              </a:ext>
            </a:extLst>
          </p:cNvPr>
          <p:cNvCxnSpPr>
            <a:cxnSpLocks/>
          </p:cNvCxnSpPr>
          <p:nvPr/>
        </p:nvCxnSpPr>
        <p:spPr>
          <a:xfrm flipV="1">
            <a:off x="5350001" y="5097711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кутник: округлені кути 41">
            <a:extLst>
              <a:ext uri="{FF2B5EF4-FFF2-40B4-BE49-F238E27FC236}">
                <a16:creationId xmlns:a16="http://schemas.microsoft.com/office/drawing/2014/main" id="{759B161E-71D9-4D94-8DE7-8CAD94BFA807}"/>
              </a:ext>
            </a:extLst>
          </p:cNvPr>
          <p:cNvSpPr/>
          <p:nvPr/>
        </p:nvSpPr>
        <p:spPr>
          <a:xfrm>
            <a:off x="4373561" y="2255204"/>
            <a:ext cx="2677849" cy="1050435"/>
          </a:xfrm>
          <a:prstGeom prst="roundRect">
            <a:avLst/>
          </a:prstGeom>
          <a:solidFill>
            <a:srgbClr val="7A97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/>
              <a:t>Це</a:t>
            </a:r>
            <a:r>
              <a:rPr lang="ru-RU" sz="1400" dirty="0"/>
              <a:t> </a:t>
            </a:r>
            <a:r>
              <a:rPr lang="ru-RU" sz="1400" dirty="0" err="1"/>
              <a:t>з'єднання</a:t>
            </a:r>
            <a:r>
              <a:rPr lang="ru-RU" sz="1400" dirty="0"/>
              <a:t> </a:t>
            </a:r>
            <a:r>
              <a:rPr lang="ru-RU" sz="1400" dirty="0" err="1"/>
              <a:t>дозволяє</a:t>
            </a:r>
            <a:r>
              <a:rPr lang="ru-RU" sz="1400" dirty="0"/>
              <a:t> </a:t>
            </a:r>
            <a:r>
              <a:rPr lang="ru-RU" sz="1400" dirty="0" err="1"/>
              <a:t>передавати</a:t>
            </a:r>
            <a:r>
              <a:rPr lang="ru-RU" sz="1400" dirty="0"/>
              <a:t> </a:t>
            </a:r>
            <a:r>
              <a:rPr lang="ru-RU" sz="1400" dirty="0" err="1"/>
              <a:t>різні</a:t>
            </a:r>
            <a:r>
              <a:rPr lang="ru-RU" sz="1400" dirty="0"/>
              <a:t> </a:t>
            </a:r>
            <a:r>
              <a:rPr lang="ru-RU" sz="1400" dirty="0" err="1"/>
              <a:t>напруги</a:t>
            </a:r>
            <a:r>
              <a:rPr lang="ru-RU" sz="1400" dirty="0"/>
              <a:t> (</a:t>
            </a:r>
            <a:r>
              <a:rPr lang="ru-RU" sz="1400" dirty="0" err="1"/>
              <a:t>наприклад</a:t>
            </a:r>
            <a:r>
              <a:rPr lang="ru-RU" sz="1400" dirty="0"/>
              <a:t>, 3.3V, 5V, 12V) до </a:t>
            </a:r>
            <a:r>
              <a:rPr lang="ru-RU" sz="1400" dirty="0" err="1"/>
              <a:t>материнської</a:t>
            </a:r>
            <a:r>
              <a:rPr lang="ru-RU" sz="1400" dirty="0"/>
              <a:t> плати.</a:t>
            </a:r>
            <a:endParaRPr lang="uk-UA" sz="1400" dirty="0">
              <a:solidFill>
                <a:srgbClr val="FFF8E4"/>
              </a:solidFill>
            </a:endParaRPr>
          </a:p>
        </p:txBody>
      </p:sp>
      <p:cxnSp>
        <p:nvCxnSpPr>
          <p:cNvPr id="37" name="сВ">
            <a:extLst>
              <a:ext uri="{FF2B5EF4-FFF2-40B4-BE49-F238E27FC236}">
                <a16:creationId xmlns:a16="http://schemas.microsoft.com/office/drawing/2014/main" id="{209658DF-4379-4811-86A5-2F7A9BA3D8B6}"/>
              </a:ext>
            </a:extLst>
          </p:cNvPr>
          <p:cNvCxnSpPr>
            <a:cxnSpLocks/>
          </p:cNvCxnSpPr>
          <p:nvPr/>
        </p:nvCxnSpPr>
        <p:spPr>
          <a:xfrm flipH="1" flipV="1">
            <a:off x="3570173" y="3134124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получна лінія: вигнута 13">
            <a:extLst>
              <a:ext uri="{FF2B5EF4-FFF2-40B4-BE49-F238E27FC236}">
                <a16:creationId xmlns:a16="http://schemas.microsoft.com/office/drawing/2014/main" id="{E598FDD5-6998-49C8-BC1E-D914E6468492}"/>
              </a:ext>
            </a:extLst>
          </p:cNvPr>
          <p:cNvCxnSpPr>
            <a:cxnSpLocks/>
          </p:cNvCxnSpPr>
          <p:nvPr/>
        </p:nvCxnSpPr>
        <p:spPr>
          <a:xfrm flipH="1">
            <a:off x="6102678" y="4552983"/>
            <a:ext cx="83263" cy="1533230"/>
          </a:xfrm>
          <a:prstGeom prst="curvedConnector3">
            <a:avLst>
              <a:gd name="adj1" fmla="val -274552"/>
            </a:avLst>
          </a:prstGeom>
          <a:ln w="38100">
            <a:solidFill>
              <a:srgbClr val="627F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В2">
            <a:extLst>
              <a:ext uri="{FF2B5EF4-FFF2-40B4-BE49-F238E27FC236}">
                <a16:creationId xmlns:a16="http://schemas.microsoft.com/office/drawing/2014/main" id="{AA19B994-664F-44BF-BF8B-8239D048B5A9}"/>
              </a:ext>
            </a:extLst>
          </p:cNvPr>
          <p:cNvCxnSpPr>
            <a:cxnSpLocks/>
          </p:cNvCxnSpPr>
          <p:nvPr/>
        </p:nvCxnSpPr>
        <p:spPr>
          <a:xfrm flipV="1">
            <a:off x="3551409" y="3136643"/>
            <a:ext cx="195331" cy="2991"/>
          </a:xfrm>
          <a:prstGeom prst="straightConnector1">
            <a:avLst/>
          </a:prstGeom>
          <a:ln w="38100">
            <a:solidFill>
              <a:srgbClr val="FFF8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088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375 0.11111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555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9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animClr clrSpc="rgb" dir="cw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9741"/>
                                      </p:to>
                                    </p:animClr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mph" presetSubtype="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8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2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2" grpId="0" animBg="1"/>
      <p:bldP spid="33" grpId="0" animBg="1"/>
      <p:bldP spid="32" grpId="0" animBg="1"/>
      <p:bldP spid="36" grpId="0" animBg="1"/>
      <p:bldP spid="19" grpId="0" animBg="1"/>
      <p:bldP spid="22" grpId="0" animBg="1"/>
      <p:bldP spid="22" grpId="1" animBg="1"/>
      <p:bldP spid="22" grpId="2" animBg="1"/>
      <p:bldP spid="26" grpId="0" animBg="1"/>
      <p:bldP spid="34" grpId="0" animBg="1"/>
      <p:bldP spid="31" grpId="0" animBg="1"/>
      <p:bldP spid="31" grpId="1" animBg="1"/>
      <p:bldP spid="31" grpId="2" animBg="1"/>
    </p:bldLst>
  </p:timing>
</p:sld>
</file>

<file path=ppt/theme/theme1.xml><?xml version="1.0" encoding="utf-8"?>
<a:theme xmlns:a="http://schemas.openxmlformats.org/drawingml/2006/main" name="Краєвид">
  <a:themeElements>
    <a:clrScheme name="Крає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Крає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Крає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TM03457515[[fn=Краєвид]]</Template>
  <TotalTime>2764</TotalTime>
  <Words>1105</Words>
  <Application>Microsoft Office PowerPoint</Application>
  <PresentationFormat>Широкий екран</PresentationFormat>
  <Paragraphs>143</Paragraphs>
  <Slides>17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Schoolbook</vt:lpstr>
      <vt:lpstr>Courier New</vt:lpstr>
      <vt:lpstr>Wingdings 2</vt:lpstr>
      <vt:lpstr>Краєвид</vt:lpstr>
      <vt:lpstr>Принцип роботи материнської плати</vt:lpstr>
      <vt:lpstr>Презентація PowerPoint</vt:lpstr>
      <vt:lpstr>Функція </vt:lpstr>
      <vt:lpstr>Компоненти </vt:lpstr>
      <vt:lpstr>BIOS </vt:lpstr>
      <vt:lpstr>RAID </vt:lpstr>
      <vt:lpstr>Роз’єми</vt:lpstr>
      <vt:lpstr>Сокет </vt:lpstr>
      <vt:lpstr>Роз’єм живлення</vt:lpstr>
      <vt:lpstr>Роз’єм для кулера</vt:lpstr>
      <vt:lpstr>Роз’єм SATA</vt:lpstr>
      <vt:lpstr>Слоти </vt:lpstr>
      <vt:lpstr>PCIe </vt:lpstr>
      <vt:lpstr>DIMM </vt:lpstr>
      <vt:lpstr>M.2 </vt:lpstr>
      <vt:lpstr>Чипсет  </vt:lpstr>
      <vt:lpstr>Використані джерела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student</dc:creator>
  <cp:lastModifiedBy>student</cp:lastModifiedBy>
  <cp:revision>129</cp:revision>
  <dcterms:created xsi:type="dcterms:W3CDTF">2024-05-28T06:26:00Z</dcterms:created>
  <dcterms:modified xsi:type="dcterms:W3CDTF">2024-06-14T06:18:54Z</dcterms:modified>
</cp:coreProperties>
</file>